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3" r:id="rId2"/>
    <p:sldId id="274" r:id="rId3"/>
    <p:sldId id="263" r:id="rId4"/>
    <p:sldId id="265" r:id="rId5"/>
    <p:sldId id="266" r:id="rId6"/>
    <p:sldId id="267" r:id="rId7"/>
    <p:sldId id="268" r:id="rId8"/>
    <p:sldId id="264" r:id="rId9"/>
    <p:sldId id="279" r:id="rId10"/>
    <p:sldId id="281" r:id="rId11"/>
    <p:sldId id="277" r:id="rId12"/>
    <p:sldId id="276" r:id="rId13"/>
    <p:sldId id="275" r:id="rId14"/>
    <p:sldId id="326" r:id="rId15"/>
    <p:sldId id="320" r:id="rId16"/>
    <p:sldId id="325" r:id="rId17"/>
    <p:sldId id="321" r:id="rId18"/>
    <p:sldId id="328" r:id="rId19"/>
    <p:sldId id="329" r:id="rId20"/>
    <p:sldId id="261" r:id="rId21"/>
    <p:sldId id="262" r:id="rId22"/>
    <p:sldId id="285" r:id="rId23"/>
    <p:sldId id="286" r:id="rId24"/>
    <p:sldId id="287" r:id="rId25"/>
    <p:sldId id="280" r:id="rId26"/>
    <p:sldId id="284" r:id="rId27"/>
    <p:sldId id="330" r:id="rId28"/>
    <p:sldId id="259"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ti kwatra" initials="sk [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6A7"/>
    <a:srgbClr val="ADCED6"/>
    <a:srgbClr val="4B72BE"/>
    <a:srgbClr val="FA9600"/>
    <a:srgbClr val="F5B73F"/>
    <a:srgbClr val="FED7BB"/>
    <a:srgbClr val="ED6665"/>
    <a:srgbClr val="F1CCB1"/>
    <a:srgbClr val="F3AC96"/>
    <a:srgbClr val="FFB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85464" autoAdjust="0"/>
  </p:normalViewPr>
  <p:slideViewPr>
    <p:cSldViewPr snapToGrid="0" snapToObjects="1">
      <p:cViewPr varScale="1">
        <p:scale>
          <a:sx n="73" d="100"/>
          <a:sy n="73" d="100"/>
        </p:scale>
        <p:origin x="149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30T19:45:35.018"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567DE-DD74-4D4E-8928-3A7AD38D3A1C}" type="doc">
      <dgm:prSet loTypeId="urn:microsoft.com/office/officeart/2005/8/layout/radial2" loCatId="relationship" qsTypeId="urn:microsoft.com/office/officeart/2005/8/quickstyle/3d2" qsCatId="3D" csTypeId="urn:microsoft.com/office/officeart/2005/8/colors/accent2_1" csCatId="accent2" phldr="1"/>
      <dgm:spPr/>
      <dgm:t>
        <a:bodyPr/>
        <a:lstStyle/>
        <a:p>
          <a:endParaRPr lang="en-US"/>
        </a:p>
      </dgm:t>
    </dgm:pt>
    <dgm:pt modelId="{48621113-B089-42D1-8D98-5F7B7721B8BE}">
      <dgm:prSet phldrT="[Text]" custT="1"/>
      <dgm:spPr>
        <a:solidFill>
          <a:srgbClr val="4096A7">
            <a:alpha val="50196"/>
          </a:srgbClr>
        </a:solidFill>
      </dgm:spPr>
      <dgm:t>
        <a:bodyPr/>
        <a:lstStyle/>
        <a:p>
          <a:r>
            <a:rPr lang="en-US" sz="1800" b="0" dirty="0"/>
            <a:t>Bops_in_effect</a:t>
          </a:r>
        </a:p>
      </dgm:t>
    </dgm:pt>
    <dgm:pt modelId="{4F4F77B1-63F5-4A4A-8C91-09552D1865F8}" type="parTrans" cxnId="{FC276635-ECD0-4ECA-9658-897CDA33FDD6}">
      <dgm:prSet/>
      <dgm:spPr/>
      <dgm:t>
        <a:bodyPr/>
        <a:lstStyle/>
        <a:p>
          <a:endParaRPr lang="en-US" sz="2400"/>
        </a:p>
      </dgm:t>
    </dgm:pt>
    <dgm:pt modelId="{8E84A1F2-E816-40A2-A43F-A7CB12A52F8F}" type="sibTrans" cxnId="{FC276635-ECD0-4ECA-9658-897CDA33FDD6}">
      <dgm:prSet/>
      <dgm:spPr/>
      <dgm:t>
        <a:bodyPr/>
        <a:lstStyle/>
        <a:p>
          <a:endParaRPr lang="en-US" sz="2400"/>
        </a:p>
      </dgm:t>
    </dgm:pt>
    <dgm:pt modelId="{D575C7C9-366D-5E45-9EFD-EF814FB07FF5}">
      <dgm:prSet phldrT="[Text]" custT="1"/>
      <dgm:spPr>
        <a:solidFill>
          <a:srgbClr val="ADCED6"/>
        </a:solidFill>
      </dgm:spPr>
      <dgm:t>
        <a:bodyPr/>
        <a:lstStyle/>
        <a:p>
          <a:r>
            <a:rPr lang="en-US" sz="1800" b="0" dirty="0"/>
            <a:t>BOPS</a:t>
          </a:r>
        </a:p>
      </dgm:t>
    </dgm:pt>
    <dgm:pt modelId="{A6F1E124-EECF-D048-B566-656B23ACF337}" type="parTrans" cxnId="{EA6046D3-41D1-1D43-8639-113F20A572BE}">
      <dgm:prSet/>
      <dgm:spPr/>
      <dgm:t>
        <a:bodyPr/>
        <a:lstStyle/>
        <a:p>
          <a:endParaRPr lang="en-US"/>
        </a:p>
      </dgm:t>
    </dgm:pt>
    <dgm:pt modelId="{B4D54A23-7AF7-0746-BA35-DF03E7941CA6}" type="sibTrans" cxnId="{EA6046D3-41D1-1D43-8639-113F20A572BE}">
      <dgm:prSet/>
      <dgm:spPr/>
      <dgm:t>
        <a:bodyPr/>
        <a:lstStyle/>
        <a:p>
          <a:endParaRPr lang="en-US"/>
        </a:p>
      </dgm:t>
    </dgm:pt>
    <dgm:pt modelId="{56BEEB30-DF45-4B81-A73E-3C53DB8159FA}">
      <dgm:prSet phldrT="[Text]" custT="1"/>
      <dgm:spPr>
        <a:solidFill>
          <a:srgbClr val="ADCED6"/>
        </a:solidFill>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US" sz="2000" b="1" kern="1200" dirty="0">
              <a:latin typeface="Calibri" panose="020F0502020204030204"/>
              <a:ea typeface="+mn-ea"/>
              <a:cs typeface="+mn-cs"/>
            </a:rPr>
            <a:t> </a:t>
          </a:r>
          <a:r>
            <a:rPr lang="en-US" sz="1800" b="0" kern="1200" dirty="0">
              <a:latin typeface="Calibri" panose="020F0502020204030204"/>
              <a:ea typeface="+mn-ea"/>
              <a:cs typeface="+mn-cs"/>
            </a:rPr>
            <a:t>Product_</a:t>
          </a:r>
        </a:p>
        <a:p>
          <a:pPr marL="0" lvl="0" indent="0" algn="ctr" defTabSz="889000">
            <a:lnSpc>
              <a:spcPct val="90000"/>
            </a:lnSpc>
            <a:spcBef>
              <a:spcPct val="0"/>
            </a:spcBef>
            <a:spcAft>
              <a:spcPct val="35000"/>
            </a:spcAft>
            <a:buNone/>
          </a:pPr>
          <a:r>
            <a:rPr lang="en-US" sz="1800" b="0" kern="1200" dirty="0">
              <a:latin typeface="Calibri" panose="020F0502020204030204"/>
              <a:ea typeface="+mn-ea"/>
              <a:cs typeface="+mn-cs"/>
            </a:rPr>
            <a:t>category</a:t>
          </a:r>
        </a:p>
      </dgm:t>
    </dgm:pt>
    <dgm:pt modelId="{DC521965-BB47-4C7D-856C-C19122FA552E}" type="sibTrans" cxnId="{FED86F08-17C0-417C-A7A2-327A20BFC84F}">
      <dgm:prSet/>
      <dgm:spPr/>
      <dgm:t>
        <a:bodyPr/>
        <a:lstStyle/>
        <a:p>
          <a:endParaRPr lang="en-US" sz="2400"/>
        </a:p>
      </dgm:t>
    </dgm:pt>
    <dgm:pt modelId="{274EF96A-02C9-459B-85C7-FF238A0C544D}" type="parTrans" cxnId="{FED86F08-17C0-417C-A7A2-327A20BFC84F}">
      <dgm:prSet/>
      <dgm:spPr/>
      <dgm:t>
        <a:bodyPr/>
        <a:lstStyle/>
        <a:p>
          <a:endParaRPr lang="en-US" sz="2400"/>
        </a:p>
      </dgm:t>
    </dgm:pt>
    <dgm:pt modelId="{8D5FDD44-0B42-F54B-84E4-F4FC09712253}">
      <dgm:prSet phldrT="[Text]" custT="1"/>
      <dgm:spPr>
        <a:solidFill>
          <a:srgbClr val="ADCED6"/>
        </a:solidFill>
      </dgm:spPr>
      <dgm:t>
        <a:bodyPr/>
        <a:lstStyle/>
        <a:p>
          <a:r>
            <a:rPr lang="en-US" sz="1800" b="0" dirty="0"/>
            <a:t>Bops_</a:t>
          </a:r>
        </a:p>
        <a:p>
          <a:r>
            <a:rPr lang="en-US" sz="1800" b="0" dirty="0"/>
            <a:t>user</a:t>
          </a:r>
        </a:p>
      </dgm:t>
    </dgm:pt>
    <dgm:pt modelId="{35816731-5B29-A84B-A254-43B5839D9465}" type="parTrans" cxnId="{0A7950F9-A96F-4643-8EC8-B2CB57630682}">
      <dgm:prSet/>
      <dgm:spPr/>
      <dgm:t>
        <a:bodyPr/>
        <a:lstStyle/>
        <a:p>
          <a:endParaRPr lang="en-US"/>
        </a:p>
      </dgm:t>
    </dgm:pt>
    <dgm:pt modelId="{E49FB1E9-F0D0-E947-859A-9E7A37B6AB8E}" type="sibTrans" cxnId="{0A7950F9-A96F-4643-8EC8-B2CB57630682}">
      <dgm:prSet/>
      <dgm:spPr/>
      <dgm:t>
        <a:bodyPr/>
        <a:lstStyle/>
        <a:p>
          <a:endParaRPr lang="en-US"/>
        </a:p>
      </dgm:t>
    </dgm:pt>
    <dgm:pt modelId="{07588F71-8525-456F-BCF6-8522C557C88F}" type="pres">
      <dgm:prSet presAssocID="{F97567DE-DD74-4D4E-8928-3A7AD38D3A1C}" presName="composite" presStyleCnt="0">
        <dgm:presLayoutVars>
          <dgm:chMax val="5"/>
          <dgm:dir/>
          <dgm:animLvl val="ctr"/>
          <dgm:resizeHandles val="exact"/>
        </dgm:presLayoutVars>
      </dgm:prSet>
      <dgm:spPr/>
    </dgm:pt>
    <dgm:pt modelId="{8FB05CF4-6888-4FEC-A916-8E5D4D285D9D}" type="pres">
      <dgm:prSet presAssocID="{F97567DE-DD74-4D4E-8928-3A7AD38D3A1C}" presName="cycle" presStyleCnt="0"/>
      <dgm:spPr/>
    </dgm:pt>
    <dgm:pt modelId="{E020F3D9-1DD6-46CD-B1D8-E5CF8B344D6A}" type="pres">
      <dgm:prSet presAssocID="{F97567DE-DD74-4D4E-8928-3A7AD38D3A1C}" presName="centerShape" presStyleCnt="0"/>
      <dgm:spPr/>
    </dgm:pt>
    <dgm:pt modelId="{EDA697B4-CF9B-4ED8-8E34-0E753CC3CC35}" type="pres">
      <dgm:prSet presAssocID="{F97567DE-DD74-4D4E-8928-3A7AD38D3A1C}" presName="connSite" presStyleLbl="node1" presStyleIdx="0" presStyleCnt="5"/>
      <dgm:spPr/>
    </dgm:pt>
    <dgm:pt modelId="{80FDB01A-FB3B-4EF5-867F-3382462BBFBE}" type="pres">
      <dgm:prSet presAssocID="{F97567DE-DD74-4D4E-8928-3A7AD38D3A1C}" presName="visible" presStyleLbl="node1" presStyleIdx="0" presStyleCnt="5" custScaleX="162009" custScaleY="158117" custLinFactNeighborX="-41971" custLinFactNeighborY="2849"/>
      <dgm:spPr>
        <a:solidFill>
          <a:srgbClr val="4096A7"/>
        </a:solidFill>
      </dgm:spPr>
    </dgm:pt>
    <dgm:pt modelId="{703EF946-0509-4B51-BE5D-D4211530E4E3}" type="pres">
      <dgm:prSet presAssocID="{4F4F77B1-63F5-4A4A-8C91-09552D1865F8}" presName="Name25" presStyleLbl="parChTrans1D1" presStyleIdx="0" presStyleCnt="4"/>
      <dgm:spPr/>
    </dgm:pt>
    <dgm:pt modelId="{51C55AA6-D276-41FD-86A2-600284EC0261}" type="pres">
      <dgm:prSet presAssocID="{48621113-B089-42D1-8D98-5F7B7721B8BE}" presName="node" presStyleCnt="0"/>
      <dgm:spPr/>
    </dgm:pt>
    <dgm:pt modelId="{3D5C071B-A190-44FE-A318-D8DDD5FE2AFE}" type="pres">
      <dgm:prSet presAssocID="{48621113-B089-42D1-8D98-5F7B7721B8BE}" presName="parentNode" presStyleLbl="node1" presStyleIdx="1" presStyleCnt="5" custScaleX="118540" custScaleY="118745" custLinFactNeighborX="62085" custLinFactNeighborY="53500">
        <dgm:presLayoutVars>
          <dgm:chMax val="1"/>
          <dgm:bulletEnabled val="1"/>
        </dgm:presLayoutVars>
      </dgm:prSet>
      <dgm:spPr/>
    </dgm:pt>
    <dgm:pt modelId="{84620C2A-8C28-4341-AAE8-61C4B3CA7A5C}" type="pres">
      <dgm:prSet presAssocID="{48621113-B089-42D1-8D98-5F7B7721B8BE}" presName="childNode" presStyleLbl="revTx" presStyleIdx="0" presStyleCnt="0">
        <dgm:presLayoutVars>
          <dgm:bulletEnabled val="1"/>
        </dgm:presLayoutVars>
      </dgm:prSet>
      <dgm:spPr/>
    </dgm:pt>
    <dgm:pt modelId="{DC6DC511-E348-254B-B449-1830939B2BEF}" type="pres">
      <dgm:prSet presAssocID="{A6F1E124-EECF-D048-B566-656B23ACF337}" presName="Name25" presStyleLbl="parChTrans1D1" presStyleIdx="1" presStyleCnt="4"/>
      <dgm:spPr/>
    </dgm:pt>
    <dgm:pt modelId="{B1A6AB78-0B59-B445-AAAA-74B9666425DF}" type="pres">
      <dgm:prSet presAssocID="{D575C7C9-366D-5E45-9EFD-EF814FB07FF5}" presName="node" presStyleCnt="0"/>
      <dgm:spPr/>
    </dgm:pt>
    <dgm:pt modelId="{F0751E72-DE80-6747-9BDC-8CF6636E8CB7}" type="pres">
      <dgm:prSet presAssocID="{D575C7C9-366D-5E45-9EFD-EF814FB07FF5}" presName="parentNode" presStyleLbl="node1" presStyleIdx="2" presStyleCnt="5" custScaleX="96700" custScaleY="93141" custLinFactNeighborX="31137" custLinFactNeighborY="56950">
        <dgm:presLayoutVars>
          <dgm:chMax val="1"/>
          <dgm:bulletEnabled val="1"/>
        </dgm:presLayoutVars>
      </dgm:prSet>
      <dgm:spPr/>
    </dgm:pt>
    <dgm:pt modelId="{09FE41D4-3EA4-F647-9964-E78A003328A3}" type="pres">
      <dgm:prSet presAssocID="{D575C7C9-366D-5E45-9EFD-EF814FB07FF5}" presName="childNode" presStyleLbl="revTx" presStyleIdx="0" presStyleCnt="0">
        <dgm:presLayoutVars>
          <dgm:bulletEnabled val="1"/>
        </dgm:presLayoutVars>
      </dgm:prSet>
      <dgm:spPr/>
    </dgm:pt>
    <dgm:pt modelId="{DA7C4B88-F1C7-2C48-99B6-3090E884D310}" type="pres">
      <dgm:prSet presAssocID="{35816731-5B29-A84B-A254-43B5839D9465}" presName="Name25" presStyleLbl="parChTrans1D1" presStyleIdx="2" presStyleCnt="4"/>
      <dgm:spPr/>
    </dgm:pt>
    <dgm:pt modelId="{8133765C-0512-404F-8C80-E4465B8E6E8C}" type="pres">
      <dgm:prSet presAssocID="{8D5FDD44-0B42-F54B-84E4-F4FC09712253}" presName="node" presStyleCnt="0"/>
      <dgm:spPr/>
    </dgm:pt>
    <dgm:pt modelId="{AE078269-6392-BD40-802E-DA50A4CEE3C3}" type="pres">
      <dgm:prSet presAssocID="{8D5FDD44-0B42-F54B-84E4-F4FC09712253}" presName="parentNode" presStyleLbl="node1" presStyleIdx="3" presStyleCnt="5" custScaleX="112911" custScaleY="113145" custLinFactNeighborX="90732" custLinFactNeighborY="37961">
        <dgm:presLayoutVars>
          <dgm:chMax val="1"/>
          <dgm:bulletEnabled val="1"/>
        </dgm:presLayoutVars>
      </dgm:prSet>
      <dgm:spPr/>
    </dgm:pt>
    <dgm:pt modelId="{90DF783C-4591-344D-961A-684627AAF079}" type="pres">
      <dgm:prSet presAssocID="{8D5FDD44-0B42-F54B-84E4-F4FC09712253}" presName="childNode" presStyleLbl="revTx" presStyleIdx="0" presStyleCnt="0">
        <dgm:presLayoutVars>
          <dgm:bulletEnabled val="1"/>
        </dgm:presLayoutVars>
      </dgm:prSet>
      <dgm:spPr/>
    </dgm:pt>
    <dgm:pt modelId="{DC9575F4-9062-474D-89DC-74EC15CE0023}" type="pres">
      <dgm:prSet presAssocID="{274EF96A-02C9-459B-85C7-FF238A0C544D}" presName="Name25" presStyleLbl="parChTrans1D1" presStyleIdx="3" presStyleCnt="4"/>
      <dgm:spPr/>
    </dgm:pt>
    <dgm:pt modelId="{35A2D0AF-5C6D-4785-A946-0816D5E1503F}" type="pres">
      <dgm:prSet presAssocID="{56BEEB30-DF45-4B81-A73E-3C53DB8159FA}" presName="node" presStyleCnt="0"/>
      <dgm:spPr/>
    </dgm:pt>
    <dgm:pt modelId="{119452D0-3E4B-49B8-A2B7-FA803D5C7989}" type="pres">
      <dgm:prSet presAssocID="{56BEEB30-DF45-4B81-A73E-3C53DB8159FA}" presName="parentNode" presStyleLbl="node1" presStyleIdx="4" presStyleCnt="5" custScaleX="142256" custScaleY="137740" custLinFactNeighborX="36951" custLinFactNeighborY="14320">
        <dgm:presLayoutVars>
          <dgm:chMax val="1"/>
          <dgm:bulletEnabled val="1"/>
        </dgm:presLayoutVars>
      </dgm:prSet>
      <dgm:spPr>
        <a:xfrm>
          <a:off x="4386081" y="3186652"/>
          <a:ext cx="1267338" cy="1221729"/>
        </a:xfrm>
        <a:prstGeom prst="ellipse">
          <a:avLst/>
        </a:prstGeom>
      </dgm:spPr>
    </dgm:pt>
    <dgm:pt modelId="{3F0C7EC2-A5FE-4EB3-8B6B-8DCE4B6B2BFB}" type="pres">
      <dgm:prSet presAssocID="{56BEEB30-DF45-4B81-A73E-3C53DB8159FA}" presName="childNode" presStyleLbl="revTx" presStyleIdx="0" presStyleCnt="0">
        <dgm:presLayoutVars>
          <dgm:bulletEnabled val="1"/>
        </dgm:presLayoutVars>
      </dgm:prSet>
      <dgm:spPr/>
    </dgm:pt>
  </dgm:ptLst>
  <dgm:cxnLst>
    <dgm:cxn modelId="{FED86F08-17C0-417C-A7A2-327A20BFC84F}" srcId="{F97567DE-DD74-4D4E-8928-3A7AD38D3A1C}" destId="{56BEEB30-DF45-4B81-A73E-3C53DB8159FA}" srcOrd="3" destOrd="0" parTransId="{274EF96A-02C9-459B-85C7-FF238A0C544D}" sibTransId="{DC521965-BB47-4C7D-856C-C19122FA552E}"/>
    <dgm:cxn modelId="{83BF2D09-AE15-4806-A1C3-A8309C7CA6F9}" type="presOf" srcId="{4F4F77B1-63F5-4A4A-8C91-09552D1865F8}" destId="{703EF946-0509-4B51-BE5D-D4211530E4E3}" srcOrd="0" destOrd="0" presId="urn:microsoft.com/office/officeart/2005/8/layout/radial2"/>
    <dgm:cxn modelId="{266A9628-CB1E-EC42-99B0-9325F8065578}" type="presOf" srcId="{A6F1E124-EECF-D048-B566-656B23ACF337}" destId="{DC6DC511-E348-254B-B449-1830939B2BEF}" srcOrd="0" destOrd="0" presId="urn:microsoft.com/office/officeart/2005/8/layout/radial2"/>
    <dgm:cxn modelId="{FC276635-ECD0-4ECA-9658-897CDA33FDD6}" srcId="{F97567DE-DD74-4D4E-8928-3A7AD38D3A1C}" destId="{48621113-B089-42D1-8D98-5F7B7721B8BE}" srcOrd="0" destOrd="0" parTransId="{4F4F77B1-63F5-4A4A-8C91-09552D1865F8}" sibTransId="{8E84A1F2-E816-40A2-A43F-A7CB12A52F8F}"/>
    <dgm:cxn modelId="{2808453C-CC92-824A-AC97-1AB7C6772229}" type="presOf" srcId="{D575C7C9-366D-5E45-9EFD-EF814FB07FF5}" destId="{F0751E72-DE80-6747-9BDC-8CF6636E8CB7}" srcOrd="0" destOrd="0" presId="urn:microsoft.com/office/officeart/2005/8/layout/radial2"/>
    <dgm:cxn modelId="{F3FEB464-5028-D346-BBDA-38B1ADE15972}" type="presOf" srcId="{8D5FDD44-0B42-F54B-84E4-F4FC09712253}" destId="{AE078269-6392-BD40-802E-DA50A4CEE3C3}" srcOrd="0" destOrd="0" presId="urn:microsoft.com/office/officeart/2005/8/layout/radial2"/>
    <dgm:cxn modelId="{6A5D146D-5826-419A-8104-A061B5ACA2E1}" type="presOf" srcId="{56BEEB30-DF45-4B81-A73E-3C53DB8159FA}" destId="{119452D0-3E4B-49B8-A2B7-FA803D5C7989}" srcOrd="0" destOrd="0" presId="urn:microsoft.com/office/officeart/2005/8/layout/radial2"/>
    <dgm:cxn modelId="{8486ED91-DC11-4E2E-BB95-B4A05031309F}" type="presOf" srcId="{274EF96A-02C9-459B-85C7-FF238A0C544D}" destId="{DC9575F4-9062-474D-89DC-74EC15CE0023}" srcOrd="0" destOrd="0" presId="urn:microsoft.com/office/officeart/2005/8/layout/radial2"/>
    <dgm:cxn modelId="{FEFB33C2-C470-412A-BF75-1DE019DE8D75}" type="presOf" srcId="{F97567DE-DD74-4D4E-8928-3A7AD38D3A1C}" destId="{07588F71-8525-456F-BCF6-8522C557C88F}" srcOrd="0" destOrd="0" presId="urn:microsoft.com/office/officeart/2005/8/layout/radial2"/>
    <dgm:cxn modelId="{9B8A2ACA-8E9F-AD47-BA69-0C4849ED1C4A}" type="presOf" srcId="{35816731-5B29-A84B-A254-43B5839D9465}" destId="{DA7C4B88-F1C7-2C48-99B6-3090E884D310}" srcOrd="0" destOrd="0" presId="urn:microsoft.com/office/officeart/2005/8/layout/radial2"/>
    <dgm:cxn modelId="{EA6046D3-41D1-1D43-8639-113F20A572BE}" srcId="{F97567DE-DD74-4D4E-8928-3A7AD38D3A1C}" destId="{D575C7C9-366D-5E45-9EFD-EF814FB07FF5}" srcOrd="1" destOrd="0" parTransId="{A6F1E124-EECF-D048-B566-656B23ACF337}" sibTransId="{B4D54A23-7AF7-0746-BA35-DF03E7941CA6}"/>
    <dgm:cxn modelId="{6FD1D9E7-EF7F-408C-978D-14440207D9FC}" type="presOf" srcId="{48621113-B089-42D1-8D98-5F7B7721B8BE}" destId="{3D5C071B-A190-44FE-A318-D8DDD5FE2AFE}" srcOrd="0" destOrd="0" presId="urn:microsoft.com/office/officeart/2005/8/layout/radial2"/>
    <dgm:cxn modelId="{0A7950F9-A96F-4643-8EC8-B2CB57630682}" srcId="{F97567DE-DD74-4D4E-8928-3A7AD38D3A1C}" destId="{8D5FDD44-0B42-F54B-84E4-F4FC09712253}" srcOrd="2" destOrd="0" parTransId="{35816731-5B29-A84B-A254-43B5839D9465}" sibTransId="{E49FB1E9-F0D0-E947-859A-9E7A37B6AB8E}"/>
    <dgm:cxn modelId="{436405F2-97E6-4104-A1BB-84569795471E}" type="presParOf" srcId="{07588F71-8525-456F-BCF6-8522C557C88F}" destId="{8FB05CF4-6888-4FEC-A916-8E5D4D285D9D}" srcOrd="0" destOrd="0" presId="urn:microsoft.com/office/officeart/2005/8/layout/radial2"/>
    <dgm:cxn modelId="{5D0A6280-5208-4C7A-ADD3-465A5D1ED66E}" type="presParOf" srcId="{8FB05CF4-6888-4FEC-A916-8E5D4D285D9D}" destId="{E020F3D9-1DD6-46CD-B1D8-E5CF8B344D6A}" srcOrd="0" destOrd="0" presId="urn:microsoft.com/office/officeart/2005/8/layout/radial2"/>
    <dgm:cxn modelId="{2C88A371-2850-4884-8C09-8A6839CE497D}" type="presParOf" srcId="{E020F3D9-1DD6-46CD-B1D8-E5CF8B344D6A}" destId="{EDA697B4-CF9B-4ED8-8E34-0E753CC3CC35}" srcOrd="0" destOrd="0" presId="urn:microsoft.com/office/officeart/2005/8/layout/radial2"/>
    <dgm:cxn modelId="{BD05C9A4-3549-4865-B2B1-065297D2F14B}" type="presParOf" srcId="{E020F3D9-1DD6-46CD-B1D8-E5CF8B344D6A}" destId="{80FDB01A-FB3B-4EF5-867F-3382462BBFBE}" srcOrd="1" destOrd="0" presId="urn:microsoft.com/office/officeart/2005/8/layout/radial2"/>
    <dgm:cxn modelId="{0C07A4EA-9E72-4392-9840-66C4FC305053}" type="presParOf" srcId="{8FB05CF4-6888-4FEC-A916-8E5D4D285D9D}" destId="{703EF946-0509-4B51-BE5D-D4211530E4E3}" srcOrd="1" destOrd="0" presId="urn:microsoft.com/office/officeart/2005/8/layout/radial2"/>
    <dgm:cxn modelId="{6B40DF36-9873-4FD8-AC0B-8E1F9F419E01}" type="presParOf" srcId="{8FB05CF4-6888-4FEC-A916-8E5D4D285D9D}" destId="{51C55AA6-D276-41FD-86A2-600284EC0261}" srcOrd="2" destOrd="0" presId="urn:microsoft.com/office/officeart/2005/8/layout/radial2"/>
    <dgm:cxn modelId="{88CEE9AD-1B56-4979-BEC8-B308B95983F4}" type="presParOf" srcId="{51C55AA6-D276-41FD-86A2-600284EC0261}" destId="{3D5C071B-A190-44FE-A318-D8DDD5FE2AFE}" srcOrd="0" destOrd="0" presId="urn:microsoft.com/office/officeart/2005/8/layout/radial2"/>
    <dgm:cxn modelId="{FE53184B-FDBF-43BA-BC55-70596BFBD011}" type="presParOf" srcId="{51C55AA6-D276-41FD-86A2-600284EC0261}" destId="{84620C2A-8C28-4341-AAE8-61C4B3CA7A5C}" srcOrd="1" destOrd="0" presId="urn:microsoft.com/office/officeart/2005/8/layout/radial2"/>
    <dgm:cxn modelId="{540F5D0A-85E9-464F-9419-E7F42BD40ED7}" type="presParOf" srcId="{8FB05CF4-6888-4FEC-A916-8E5D4D285D9D}" destId="{DC6DC511-E348-254B-B449-1830939B2BEF}" srcOrd="3" destOrd="0" presId="urn:microsoft.com/office/officeart/2005/8/layout/radial2"/>
    <dgm:cxn modelId="{D015C360-C01A-FF4F-9069-B9A192BBD418}" type="presParOf" srcId="{8FB05CF4-6888-4FEC-A916-8E5D4D285D9D}" destId="{B1A6AB78-0B59-B445-AAAA-74B9666425DF}" srcOrd="4" destOrd="0" presId="urn:microsoft.com/office/officeart/2005/8/layout/radial2"/>
    <dgm:cxn modelId="{B516AA06-AAE0-9E47-B36A-4F5A4FDED369}" type="presParOf" srcId="{B1A6AB78-0B59-B445-AAAA-74B9666425DF}" destId="{F0751E72-DE80-6747-9BDC-8CF6636E8CB7}" srcOrd="0" destOrd="0" presId="urn:microsoft.com/office/officeart/2005/8/layout/radial2"/>
    <dgm:cxn modelId="{A45581DD-E89B-CA47-95E8-574AFDDBBCEA}" type="presParOf" srcId="{B1A6AB78-0B59-B445-AAAA-74B9666425DF}" destId="{09FE41D4-3EA4-F647-9964-E78A003328A3}" srcOrd="1" destOrd="0" presId="urn:microsoft.com/office/officeart/2005/8/layout/radial2"/>
    <dgm:cxn modelId="{37AA7AAA-E46E-FC4E-BB11-60D76BFE1FA9}" type="presParOf" srcId="{8FB05CF4-6888-4FEC-A916-8E5D4D285D9D}" destId="{DA7C4B88-F1C7-2C48-99B6-3090E884D310}" srcOrd="5" destOrd="0" presId="urn:microsoft.com/office/officeart/2005/8/layout/radial2"/>
    <dgm:cxn modelId="{EFBF6C84-3612-024C-9C5D-93195C8286FC}" type="presParOf" srcId="{8FB05CF4-6888-4FEC-A916-8E5D4D285D9D}" destId="{8133765C-0512-404F-8C80-E4465B8E6E8C}" srcOrd="6" destOrd="0" presId="urn:microsoft.com/office/officeart/2005/8/layout/radial2"/>
    <dgm:cxn modelId="{43A4F676-63B9-3C4F-A443-F7F361BAB512}" type="presParOf" srcId="{8133765C-0512-404F-8C80-E4465B8E6E8C}" destId="{AE078269-6392-BD40-802E-DA50A4CEE3C3}" srcOrd="0" destOrd="0" presId="urn:microsoft.com/office/officeart/2005/8/layout/radial2"/>
    <dgm:cxn modelId="{0DEEA137-3EA9-5F4B-B1C9-8E11BC7912BB}" type="presParOf" srcId="{8133765C-0512-404F-8C80-E4465B8E6E8C}" destId="{90DF783C-4591-344D-961A-684627AAF079}" srcOrd="1" destOrd="0" presId="urn:microsoft.com/office/officeart/2005/8/layout/radial2"/>
    <dgm:cxn modelId="{817FAC8E-6F8F-43B9-A7B4-9CFC0F394F66}" type="presParOf" srcId="{8FB05CF4-6888-4FEC-A916-8E5D4D285D9D}" destId="{DC9575F4-9062-474D-89DC-74EC15CE0023}" srcOrd="7" destOrd="0" presId="urn:microsoft.com/office/officeart/2005/8/layout/radial2"/>
    <dgm:cxn modelId="{28978AD7-1EF3-4725-A86B-00F467E36275}" type="presParOf" srcId="{8FB05CF4-6888-4FEC-A916-8E5D4D285D9D}" destId="{35A2D0AF-5C6D-4785-A946-0816D5E1503F}" srcOrd="8" destOrd="0" presId="urn:microsoft.com/office/officeart/2005/8/layout/radial2"/>
    <dgm:cxn modelId="{58EC6971-E296-4681-BE93-A845E888080E}" type="presParOf" srcId="{35A2D0AF-5C6D-4785-A946-0816D5E1503F}" destId="{119452D0-3E4B-49B8-A2B7-FA803D5C7989}" srcOrd="0" destOrd="0" presId="urn:microsoft.com/office/officeart/2005/8/layout/radial2"/>
    <dgm:cxn modelId="{A22290BF-A394-4BBA-A70E-96558950FDFD}" type="presParOf" srcId="{35A2D0AF-5C6D-4785-A946-0816D5E1503F}" destId="{3F0C7EC2-A5FE-4EB3-8B6B-8DCE4B6B2BFB}"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575F4-9062-474D-89DC-74EC15CE0023}">
      <dsp:nvSpPr>
        <dsp:cNvPr id="0" name=""/>
        <dsp:cNvSpPr/>
      </dsp:nvSpPr>
      <dsp:spPr>
        <a:xfrm rot="3242096">
          <a:off x="3557663" y="3278375"/>
          <a:ext cx="805748" cy="34848"/>
        </a:xfrm>
        <a:custGeom>
          <a:avLst/>
          <a:gdLst/>
          <a:ahLst/>
          <a:cxnLst/>
          <a:rect l="0" t="0" r="0" b="0"/>
          <a:pathLst>
            <a:path>
              <a:moveTo>
                <a:pt x="0" y="17424"/>
              </a:moveTo>
              <a:lnTo>
                <a:pt x="805748" y="174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A7C4B88-F1C7-2C48-99B6-3090E884D310}">
      <dsp:nvSpPr>
        <dsp:cNvPr id="0" name=""/>
        <dsp:cNvSpPr/>
      </dsp:nvSpPr>
      <dsp:spPr>
        <a:xfrm rot="1338128">
          <a:off x="3834090" y="2890020"/>
          <a:ext cx="1596021" cy="34848"/>
        </a:xfrm>
        <a:custGeom>
          <a:avLst/>
          <a:gdLst/>
          <a:ahLst/>
          <a:cxnLst/>
          <a:rect l="0" t="0" r="0" b="0"/>
          <a:pathLst>
            <a:path>
              <a:moveTo>
                <a:pt x="0" y="17424"/>
              </a:moveTo>
              <a:lnTo>
                <a:pt x="1596021" y="174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C6DC511-E348-254B-B449-1830939B2BEF}">
      <dsp:nvSpPr>
        <dsp:cNvPr id="0" name=""/>
        <dsp:cNvSpPr/>
      </dsp:nvSpPr>
      <dsp:spPr>
        <a:xfrm rot="21465501">
          <a:off x="3893438" y="2291283"/>
          <a:ext cx="908206" cy="34848"/>
        </a:xfrm>
        <a:custGeom>
          <a:avLst/>
          <a:gdLst/>
          <a:ahLst/>
          <a:cxnLst/>
          <a:rect l="0" t="0" r="0" b="0"/>
          <a:pathLst>
            <a:path>
              <a:moveTo>
                <a:pt x="0" y="17424"/>
              </a:moveTo>
              <a:lnTo>
                <a:pt x="908206" y="174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3EF946-0509-4B51-BE5D-D4211530E4E3}">
      <dsp:nvSpPr>
        <dsp:cNvPr id="0" name=""/>
        <dsp:cNvSpPr/>
      </dsp:nvSpPr>
      <dsp:spPr>
        <a:xfrm rot="19308639">
          <a:off x="3820156" y="1633646"/>
          <a:ext cx="688033" cy="34848"/>
        </a:xfrm>
        <a:custGeom>
          <a:avLst/>
          <a:gdLst/>
          <a:ahLst/>
          <a:cxnLst/>
          <a:rect l="0" t="0" r="0" b="0"/>
          <a:pathLst>
            <a:path>
              <a:moveTo>
                <a:pt x="0" y="17424"/>
              </a:moveTo>
              <a:lnTo>
                <a:pt x="688033" y="174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0FDB01A-FB3B-4EF5-867F-3382462BBFBE}">
      <dsp:nvSpPr>
        <dsp:cNvPr id="0" name=""/>
        <dsp:cNvSpPr/>
      </dsp:nvSpPr>
      <dsp:spPr>
        <a:xfrm>
          <a:off x="1099771" y="1002830"/>
          <a:ext cx="2865351" cy="2796516"/>
        </a:xfrm>
        <a:prstGeom prst="ellipse">
          <a:avLst/>
        </a:prstGeom>
        <a:solidFill>
          <a:srgbClr val="4096A7"/>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D5C071B-A190-44FE-A318-D8DDD5FE2AFE}">
      <dsp:nvSpPr>
        <dsp:cNvPr id="0" name=""/>
        <dsp:cNvSpPr/>
      </dsp:nvSpPr>
      <dsp:spPr>
        <a:xfrm>
          <a:off x="4300271" y="419207"/>
          <a:ext cx="1257925" cy="1260101"/>
        </a:xfrm>
        <a:prstGeom prst="ellipse">
          <a:avLst/>
        </a:prstGeom>
        <a:solidFill>
          <a:srgbClr val="4096A7">
            <a:alpha val="50196"/>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t>Bops_in_effect</a:t>
          </a:r>
        </a:p>
      </dsp:txBody>
      <dsp:txXfrm>
        <a:off x="4484490" y="603745"/>
        <a:ext cx="889487" cy="891025"/>
      </dsp:txXfrm>
    </dsp:sp>
    <dsp:sp modelId="{F0751E72-DE80-6747-9BDC-8CF6636E8CB7}">
      <dsp:nvSpPr>
        <dsp:cNvPr id="0" name=""/>
        <dsp:cNvSpPr/>
      </dsp:nvSpPr>
      <dsp:spPr>
        <a:xfrm>
          <a:off x="4800873" y="1776680"/>
          <a:ext cx="1026163" cy="988395"/>
        </a:xfrm>
        <a:prstGeom prst="ellipse">
          <a:avLst/>
        </a:prstGeom>
        <a:solidFill>
          <a:srgbClr val="ADCED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t>BOPS</a:t>
          </a:r>
        </a:p>
      </dsp:txBody>
      <dsp:txXfrm>
        <a:off x="4951151" y="1921427"/>
        <a:ext cx="725607" cy="698901"/>
      </dsp:txXfrm>
    </dsp:sp>
    <dsp:sp modelId="{AE078269-6392-BD40-802E-DA50A4CEE3C3}">
      <dsp:nvSpPr>
        <dsp:cNvPr id="0" name=""/>
        <dsp:cNvSpPr/>
      </dsp:nvSpPr>
      <dsp:spPr>
        <a:xfrm>
          <a:off x="5325767" y="2837364"/>
          <a:ext cx="1198191" cy="1200674"/>
        </a:xfrm>
        <a:prstGeom prst="ellipse">
          <a:avLst/>
        </a:prstGeom>
        <a:solidFill>
          <a:srgbClr val="ADCED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t>Bops_</a:t>
          </a:r>
        </a:p>
        <a:p>
          <a:pPr marL="0" lvl="0" indent="0" algn="ctr" defTabSz="800100">
            <a:lnSpc>
              <a:spcPct val="90000"/>
            </a:lnSpc>
            <a:spcBef>
              <a:spcPct val="0"/>
            </a:spcBef>
            <a:spcAft>
              <a:spcPct val="35000"/>
            </a:spcAft>
            <a:buNone/>
          </a:pPr>
          <a:r>
            <a:rPr lang="en-US" sz="1800" b="0" kern="1200" dirty="0"/>
            <a:t>user</a:t>
          </a:r>
        </a:p>
      </dsp:txBody>
      <dsp:txXfrm>
        <a:off x="5501238" y="3013199"/>
        <a:ext cx="847249" cy="849004"/>
      </dsp:txXfrm>
    </dsp:sp>
    <dsp:sp modelId="{119452D0-3E4B-49B8-A2B7-FA803D5C7989}">
      <dsp:nvSpPr>
        <dsp:cNvPr id="0" name=""/>
        <dsp:cNvSpPr/>
      </dsp:nvSpPr>
      <dsp:spPr>
        <a:xfrm>
          <a:off x="3876259" y="3489039"/>
          <a:ext cx="1509595" cy="1461672"/>
        </a:xfrm>
        <a:prstGeom prst="ellipse">
          <a:avLst/>
        </a:prstGeom>
        <a:solidFill>
          <a:srgbClr val="ADCED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panose="020F0502020204030204"/>
              <a:ea typeface="+mn-ea"/>
              <a:cs typeface="+mn-cs"/>
            </a:rPr>
            <a:t> </a:t>
          </a:r>
          <a:r>
            <a:rPr lang="en-US" sz="1800" b="0" kern="1200" dirty="0">
              <a:latin typeface="Calibri" panose="020F0502020204030204"/>
              <a:ea typeface="+mn-ea"/>
              <a:cs typeface="+mn-cs"/>
            </a:rPr>
            <a:t>Product_</a:t>
          </a:r>
        </a:p>
        <a:p>
          <a:pPr marL="0" lvl="0" indent="0" algn="ctr" defTabSz="889000">
            <a:lnSpc>
              <a:spcPct val="90000"/>
            </a:lnSpc>
            <a:spcBef>
              <a:spcPct val="0"/>
            </a:spcBef>
            <a:spcAft>
              <a:spcPct val="35000"/>
            </a:spcAft>
            <a:buNone/>
          </a:pPr>
          <a:r>
            <a:rPr lang="en-US" sz="1800" b="0" kern="1200" dirty="0">
              <a:latin typeface="Calibri" panose="020F0502020204030204"/>
              <a:ea typeface="+mn-ea"/>
              <a:cs typeface="+mn-cs"/>
            </a:rPr>
            <a:t>category</a:t>
          </a:r>
        </a:p>
      </dsp:txBody>
      <dsp:txXfrm>
        <a:off x="4097334" y="3703096"/>
        <a:ext cx="1067445" cy="1033558"/>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5F6EB-B2A4-0040-8F0E-0A636A1F9E43}" type="datetimeFigureOut">
              <a:rPr lang="en-US" smtClean="0"/>
              <a:t>11/30/2018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B6D47-EC06-F644-B357-AD507E528819}" type="slidenum">
              <a:rPr lang="en-US" smtClean="0"/>
              <a:t>‹#›</a:t>
            </a:fld>
            <a:endParaRPr lang="en-US"/>
          </a:p>
        </p:txBody>
      </p:sp>
    </p:spTree>
    <p:extLst>
      <p:ext uri="{BB962C8B-B14F-4D97-AF65-F5344CB8AC3E}">
        <p14:creationId xmlns:p14="http://schemas.microsoft.com/office/powerpoint/2010/main" val="129878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DE7F8-82C8-4C0C-9076-36E2D0499CFA}" type="slidenum">
              <a:rPr lang="en-US" smtClean="0"/>
              <a:t>1</a:t>
            </a:fld>
            <a:endParaRPr lang="en-US"/>
          </a:p>
        </p:txBody>
      </p:sp>
    </p:spTree>
    <p:extLst>
      <p:ext uri="{BB962C8B-B14F-4D97-AF65-F5344CB8AC3E}">
        <p14:creationId xmlns:p14="http://schemas.microsoft.com/office/powerpoint/2010/main" val="3158311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No impact: There is no change on return value after BOPS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Positive High Impact: There is more than 50% decrease in  the return value after BOPS implementation (so good for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Positive Low Impact: There is a 50% or less decrease in  the return value after BOPS implementation (so good for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Negative Impact: There is an increase in  the return value after BOPS implementation (bad for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Categories – 1,2,3,4,9,11,12,13,14,20,21, were significantly impacted after BOPS implementation.</a:t>
            </a:r>
          </a:p>
          <a:p>
            <a:endParaRPr lang="en-US" dirty="0"/>
          </a:p>
        </p:txBody>
      </p:sp>
      <p:sp>
        <p:nvSpPr>
          <p:cNvPr id="4" name="Slide Number Placeholder 3"/>
          <p:cNvSpPr>
            <a:spLocks noGrp="1"/>
          </p:cNvSpPr>
          <p:nvPr>
            <p:ph type="sldNum" sz="quarter" idx="5"/>
          </p:nvPr>
        </p:nvSpPr>
        <p:spPr/>
        <p:txBody>
          <a:bodyPr/>
          <a:lstStyle/>
          <a:p>
            <a:fld id="{CFF16048-60F4-4546-98B7-3BB95CEB2B02}" type="slidenum">
              <a:rPr lang="en-US" smtClean="0"/>
              <a:t>10</a:t>
            </a:fld>
            <a:endParaRPr lang="en-US"/>
          </a:p>
        </p:txBody>
      </p:sp>
    </p:spTree>
    <p:extLst>
      <p:ext uri="{BB962C8B-B14F-4D97-AF65-F5344CB8AC3E}">
        <p14:creationId xmlns:p14="http://schemas.microsoft.com/office/powerpoint/2010/main" val="1967867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13</a:t>
            </a:fld>
            <a:endParaRPr lang="en-US"/>
          </a:p>
        </p:txBody>
      </p:sp>
    </p:spTree>
    <p:extLst>
      <p:ext uri="{BB962C8B-B14F-4D97-AF65-F5344CB8AC3E}">
        <p14:creationId xmlns:p14="http://schemas.microsoft.com/office/powerpoint/2010/main" val="3934983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DE7F8-82C8-4C0C-9076-36E2D0499CFA}" type="slidenum">
              <a:rPr lang="en-US" smtClean="0"/>
              <a:t>14</a:t>
            </a:fld>
            <a:endParaRPr lang="en-US"/>
          </a:p>
        </p:txBody>
      </p:sp>
    </p:spTree>
    <p:extLst>
      <p:ext uri="{BB962C8B-B14F-4D97-AF65-F5344CB8AC3E}">
        <p14:creationId xmlns:p14="http://schemas.microsoft.com/office/powerpoint/2010/main" val="304153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6FDE7F8-82C8-4C0C-9076-36E2D0499CFA}" type="slidenum">
              <a:rPr lang="en-US" smtClean="0"/>
              <a:t>15</a:t>
            </a:fld>
            <a:endParaRPr lang="en-US"/>
          </a:p>
        </p:txBody>
      </p:sp>
    </p:spTree>
    <p:extLst>
      <p:ext uri="{BB962C8B-B14F-4D97-AF65-F5344CB8AC3E}">
        <p14:creationId xmlns:p14="http://schemas.microsoft.com/office/powerpoint/2010/main" val="214874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6FDE7F8-82C8-4C0C-9076-36E2D0499CFA}" type="slidenum">
              <a:rPr lang="en-US" smtClean="0"/>
              <a:t>16</a:t>
            </a:fld>
            <a:endParaRPr lang="en-US"/>
          </a:p>
        </p:txBody>
      </p:sp>
    </p:spTree>
    <p:extLst>
      <p:ext uri="{BB962C8B-B14F-4D97-AF65-F5344CB8AC3E}">
        <p14:creationId xmlns:p14="http://schemas.microsoft.com/office/powerpoint/2010/main" val="377436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6FDE7F8-82C8-4C0C-9076-36E2D0499CFA}" type="slidenum">
              <a:rPr lang="en-US" smtClean="0"/>
              <a:t>17</a:t>
            </a:fld>
            <a:endParaRPr lang="en-US"/>
          </a:p>
        </p:txBody>
      </p:sp>
    </p:spTree>
    <p:extLst>
      <p:ext uri="{BB962C8B-B14F-4D97-AF65-F5344CB8AC3E}">
        <p14:creationId xmlns:p14="http://schemas.microsoft.com/office/powerpoint/2010/main" val="2254073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We</a:t>
            </a:r>
            <a:r>
              <a:rPr lang="en-US" baseline="0" dirty="0"/>
              <a:t> used negative binomial to model sales quantity and OLS model for sales value.</a:t>
            </a:r>
            <a:endParaRPr lang="en-US" dirty="0"/>
          </a:p>
          <a:p>
            <a:endParaRPr lang="en-US" dirty="0"/>
          </a:p>
        </p:txBody>
      </p:sp>
      <p:sp>
        <p:nvSpPr>
          <p:cNvPr id="4" name="Slide Number Placeholder 3"/>
          <p:cNvSpPr>
            <a:spLocks noGrp="1"/>
          </p:cNvSpPr>
          <p:nvPr>
            <p:ph type="sldNum" sz="quarter" idx="10"/>
          </p:nvPr>
        </p:nvSpPr>
        <p:spPr/>
        <p:txBody>
          <a:bodyPr/>
          <a:lstStyle/>
          <a:p>
            <a:fld id="{AACB6D47-EC06-F644-B357-AD507E528819}" type="slidenum">
              <a:rPr lang="en-US" smtClean="0"/>
              <a:t>22</a:t>
            </a:fld>
            <a:endParaRPr lang="en-US"/>
          </a:p>
        </p:txBody>
      </p:sp>
    </p:spTree>
    <p:extLst>
      <p:ext uri="{BB962C8B-B14F-4D97-AF65-F5344CB8AC3E}">
        <p14:creationId xmlns:p14="http://schemas.microsoft.com/office/powerpoint/2010/main" val="1716385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Since</a:t>
            </a:r>
            <a:r>
              <a:rPr lang="en-US" baseline="0" dirty="0"/>
              <a:t> return is a binary outcome variable, we started with logit model.</a:t>
            </a:r>
            <a:endParaRPr lang="en-US" dirty="0"/>
          </a:p>
          <a:p>
            <a:endParaRPr lang="en-US" dirty="0"/>
          </a:p>
        </p:txBody>
      </p:sp>
      <p:sp>
        <p:nvSpPr>
          <p:cNvPr id="4" name="Slide Number Placeholder 3"/>
          <p:cNvSpPr>
            <a:spLocks noGrp="1"/>
          </p:cNvSpPr>
          <p:nvPr>
            <p:ph type="sldNum" sz="quarter" idx="10"/>
          </p:nvPr>
        </p:nvSpPr>
        <p:spPr/>
        <p:txBody>
          <a:bodyPr/>
          <a:lstStyle/>
          <a:p>
            <a:fld id="{AACB6D47-EC06-F644-B357-AD507E528819}" type="slidenum">
              <a:rPr lang="en-US" smtClean="0"/>
              <a:t>23</a:t>
            </a:fld>
            <a:endParaRPr lang="en-US"/>
          </a:p>
        </p:txBody>
      </p:sp>
    </p:spTree>
    <p:extLst>
      <p:ext uri="{BB962C8B-B14F-4D97-AF65-F5344CB8AC3E}">
        <p14:creationId xmlns:p14="http://schemas.microsoft.com/office/powerpoint/2010/main" val="283484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Instrument</a:t>
            </a:r>
            <a:r>
              <a:rPr lang="en-US" baseline="0" dirty="0"/>
              <a:t> Variables –</a:t>
            </a:r>
          </a:p>
          <a:p>
            <a:endParaRPr lang="en-US" baseline="0" dirty="0"/>
          </a:p>
          <a:p>
            <a:r>
              <a:rPr lang="en-US" b="1" baseline="0" dirty="0"/>
              <a:t>Relationship with key independent variable:</a:t>
            </a:r>
          </a:p>
          <a:p>
            <a:r>
              <a:rPr lang="en-US" baseline="0" dirty="0"/>
              <a:t>1. Length of residence is the number of years a customer has lived on his/her current residence. The higher the number of years the customer has lived in his residence, the more familiar he is with the stores around and is more likely to use BOPS.</a:t>
            </a:r>
          </a:p>
          <a:p>
            <a:r>
              <a:rPr lang="en-US" baseline="0" dirty="0"/>
              <a:t>2. Child - For a customer with a child, using BOPS service would create a hassle for the customer to go to store and thus we suspect that child variable is negatively correlated with BOPS.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Relationship with dependent variable:</a:t>
            </a:r>
          </a:p>
          <a:p>
            <a:r>
              <a:rPr lang="en-US" dirty="0"/>
              <a:t>Conceptually, Child and </a:t>
            </a:r>
            <a:r>
              <a:rPr lang="en-US" baseline="0" dirty="0"/>
              <a:t>Length of residence </a:t>
            </a:r>
            <a:r>
              <a:rPr lang="en-US" dirty="0"/>
              <a:t>do not explain any variation on return of jewelry items.</a:t>
            </a:r>
          </a:p>
          <a:p>
            <a:endParaRPr lang="en-US" dirty="0"/>
          </a:p>
        </p:txBody>
      </p:sp>
      <p:sp>
        <p:nvSpPr>
          <p:cNvPr id="4" name="Slide Number Placeholder 3"/>
          <p:cNvSpPr>
            <a:spLocks noGrp="1"/>
          </p:cNvSpPr>
          <p:nvPr>
            <p:ph type="sldNum" sz="quarter" idx="10"/>
          </p:nvPr>
        </p:nvSpPr>
        <p:spPr/>
        <p:txBody>
          <a:bodyPr/>
          <a:lstStyle/>
          <a:p>
            <a:fld id="{AACB6D47-EC06-F644-B357-AD507E528819}" type="slidenum">
              <a:rPr lang="en-US" smtClean="0"/>
              <a:t>24</a:t>
            </a:fld>
            <a:endParaRPr lang="en-US"/>
          </a:p>
        </p:txBody>
      </p:sp>
    </p:spTree>
    <p:extLst>
      <p:ext uri="{BB962C8B-B14F-4D97-AF65-F5344CB8AC3E}">
        <p14:creationId xmlns:p14="http://schemas.microsoft.com/office/powerpoint/2010/main" val="23143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Interpretation:</a:t>
            </a:r>
          </a:p>
          <a:p>
            <a:endParaRPr lang="en-US" dirty="0"/>
          </a:p>
          <a:p>
            <a:r>
              <a:rPr lang="en-US" dirty="0"/>
              <a:t>After treating endogeneity in our model, the coefficient for BOPS in 2SLS model is 0.369. This means that a BOPS user is 36.9 percentage points more likely to return a jewelry item. Since the results from our OLS and Logit models were similar, we are proceeding with 2SLS results.</a:t>
            </a:r>
          </a:p>
        </p:txBody>
      </p:sp>
      <p:sp>
        <p:nvSpPr>
          <p:cNvPr id="4" name="Slide Number Placeholder 3"/>
          <p:cNvSpPr>
            <a:spLocks noGrp="1"/>
          </p:cNvSpPr>
          <p:nvPr>
            <p:ph type="sldNum" sz="quarter" idx="10"/>
          </p:nvPr>
        </p:nvSpPr>
        <p:spPr/>
        <p:txBody>
          <a:bodyPr/>
          <a:lstStyle/>
          <a:p>
            <a:fld id="{AACB6D47-EC06-F644-B357-AD507E528819}" type="slidenum">
              <a:rPr lang="en-US" smtClean="0"/>
              <a:t>25</a:t>
            </a:fld>
            <a:endParaRPr lang="en-US"/>
          </a:p>
        </p:txBody>
      </p:sp>
    </p:spTree>
    <p:extLst>
      <p:ext uri="{BB962C8B-B14F-4D97-AF65-F5344CB8AC3E}">
        <p14:creationId xmlns:p14="http://schemas.microsoft.com/office/powerpoint/2010/main" val="355725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DE7F8-82C8-4C0C-9076-36E2D0499CFA}" type="slidenum">
              <a:rPr lang="en-US" smtClean="0"/>
              <a:t>2</a:t>
            </a:fld>
            <a:endParaRPr lang="en-US"/>
          </a:p>
        </p:txBody>
      </p:sp>
    </p:spTree>
    <p:extLst>
      <p:ext uri="{BB962C8B-B14F-4D97-AF65-F5344CB8AC3E}">
        <p14:creationId xmlns:p14="http://schemas.microsoft.com/office/powerpoint/2010/main" val="259996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AACB6D47-EC06-F644-B357-AD507E528819}" type="slidenum">
              <a:rPr lang="en-US" smtClean="0"/>
              <a:t>26</a:t>
            </a:fld>
            <a:endParaRPr lang="en-US"/>
          </a:p>
        </p:txBody>
      </p:sp>
    </p:spTree>
    <p:extLst>
      <p:ext uri="{BB962C8B-B14F-4D97-AF65-F5344CB8AC3E}">
        <p14:creationId xmlns:p14="http://schemas.microsoft.com/office/powerpoint/2010/main" val="3086757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AACB6D47-EC06-F644-B357-AD507E528819}" type="slidenum">
              <a:rPr lang="en-US" smtClean="0"/>
              <a:t>27</a:t>
            </a:fld>
            <a:endParaRPr lang="en-US"/>
          </a:p>
        </p:txBody>
      </p:sp>
    </p:spTree>
    <p:extLst>
      <p:ext uri="{BB962C8B-B14F-4D97-AF65-F5344CB8AC3E}">
        <p14:creationId xmlns:p14="http://schemas.microsoft.com/office/powerpoint/2010/main" val="268120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22222"/>
                </a:solidFill>
                <a:latin typeface="Roboto"/>
              </a:rPr>
              <a:t>Win-Win phenomenon for </a:t>
            </a:r>
            <a:r>
              <a:rPr lang="en-US" b="1" dirty="0">
                <a:solidFill>
                  <a:srgbClr val="222222"/>
                </a:solidFill>
                <a:latin typeface="Roboto"/>
              </a:rPr>
              <a:t>customer</a:t>
            </a:r>
            <a:r>
              <a:rPr lang="en-US" dirty="0">
                <a:solidFill>
                  <a:srgbClr val="222222"/>
                </a:solidFill>
                <a:latin typeface="Roboto"/>
              </a:rPr>
              <a:t> and </a:t>
            </a:r>
            <a:r>
              <a:rPr lang="en-US" b="1" dirty="0">
                <a:solidFill>
                  <a:srgbClr val="222222"/>
                </a:solidFill>
                <a:latin typeface="Roboto"/>
              </a:rPr>
              <a:t>retailer</a:t>
            </a:r>
            <a:r>
              <a:rPr lang="en-US" dirty="0">
                <a:solidFill>
                  <a:srgbClr val="222222"/>
                </a:solidFill>
                <a:latin typeface="Robot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22222"/>
                </a:solidFill>
                <a:latin typeface="Roboto"/>
              </a:rPr>
              <a:t>-</a:t>
            </a:r>
            <a:r>
              <a:rPr lang="en-US" b="1" dirty="0">
                <a:solidFill>
                  <a:srgbClr val="222222"/>
                </a:solidFill>
                <a:latin typeface="Roboto"/>
              </a:rPr>
              <a:t>Best of both the worlds</a:t>
            </a:r>
            <a:r>
              <a:rPr lang="en-US" dirty="0">
                <a:solidFill>
                  <a:srgbClr val="222222"/>
                </a:solidFill>
                <a:latin typeface="Roboto"/>
              </a:rPr>
              <a:t>: Customers can use the online channel to do research, read   reviews, compare prices, make payment and then pick the product from a store nearby. They no longer have to wait for the product to arrive in few 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Saves Time</a:t>
            </a:r>
            <a:r>
              <a:rPr lang="en-US" sz="1200" b="0" i="0" kern="1200" dirty="0">
                <a:solidFill>
                  <a:schemeClr val="tx1"/>
                </a:solidFill>
                <a:effectLst/>
                <a:latin typeface="+mn-lt"/>
                <a:ea typeface="+mn-ea"/>
                <a:cs typeface="+mn-cs"/>
              </a:rPr>
              <a:t>: BOPS save a lot time for customers, they no longer have to visit brick-and-motor store to get their hands on the product or wait for days for the product to arrive via shipment.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Saves Money</a:t>
            </a:r>
            <a:r>
              <a:rPr lang="en-US" sz="1200" b="0" i="0" kern="1200" dirty="0">
                <a:solidFill>
                  <a:schemeClr val="tx1"/>
                </a:solidFill>
                <a:effectLst/>
                <a:latin typeface="+mn-lt"/>
                <a:ea typeface="+mn-ea"/>
                <a:cs typeface="+mn-cs"/>
              </a:rPr>
              <a:t>: Customers no longer will have to pay the high shipping charges associated with same day shipping or otherwise. They can pick up their order from the store of their choosing at their convenience.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Efficient Return Management</a:t>
            </a:r>
            <a:r>
              <a:rPr lang="en-US" sz="1200" b="0" i="0" kern="1200" dirty="0">
                <a:solidFill>
                  <a:schemeClr val="tx1"/>
                </a:solidFill>
                <a:effectLst/>
                <a:latin typeface="+mn-lt"/>
                <a:ea typeface="+mn-ea"/>
                <a:cs typeface="+mn-cs"/>
              </a:rPr>
              <a:t>: With BOPS, customers enjoy the convenience and security of knowing that they can return the product on the spot if it does not suit their needs. Retailers also benefit from this as returns otherwise is an expensive process which they have to pay from their own pocket.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Happy Customers: </a:t>
            </a:r>
            <a:r>
              <a:rPr lang="en-US" sz="1200" b="0" i="0" kern="1200" dirty="0">
                <a:solidFill>
                  <a:schemeClr val="tx1"/>
                </a:solidFill>
                <a:effectLst/>
                <a:latin typeface="+mn-lt"/>
                <a:ea typeface="+mn-ea"/>
                <a:cs typeface="+mn-cs"/>
              </a:rPr>
              <a:t>Most customers, sometime or the other, have surely faced instances when they did not receive their order on time. An advantage of buy online and pickup in store is that customers are only a drive away from getting their hands on the product. This can be a boon for customers who make last minute purchases.</a:t>
            </a:r>
          </a:p>
          <a:p>
            <a:r>
              <a:rPr lang="en-US" sz="1200" b="1" i="0" kern="1200" dirty="0">
                <a:solidFill>
                  <a:schemeClr val="tx1"/>
                </a:solidFill>
                <a:effectLst/>
                <a:latin typeface="+mn-lt"/>
                <a:ea typeface="+mn-ea"/>
                <a:cs typeface="+mn-cs"/>
              </a:rPr>
              <a:t>-Cross Selling Increases In-store Sales: </a:t>
            </a:r>
            <a:r>
              <a:rPr lang="en-US" sz="1200" b="0" i="0" kern="1200" dirty="0">
                <a:solidFill>
                  <a:schemeClr val="tx1"/>
                </a:solidFill>
                <a:effectLst/>
                <a:latin typeface="+mn-lt"/>
                <a:ea typeface="+mn-ea"/>
                <a:cs typeface="+mn-cs"/>
              </a:rPr>
              <a:t>It gives retailers an opportunity to cross sell and up sell products to customers when they come to pick up their order.</a:t>
            </a:r>
          </a:p>
          <a:p>
            <a:r>
              <a:rPr lang="en-US" sz="1200" b="0" i="0" kern="1200" dirty="0">
                <a:solidFill>
                  <a:schemeClr val="tx1"/>
                </a:solidFill>
                <a:effectLst/>
                <a:latin typeface="+mn-lt"/>
                <a:ea typeface="+mn-ea"/>
                <a:cs typeface="+mn-cs"/>
              </a:rPr>
              <a:t>-</a:t>
            </a:r>
            <a:r>
              <a:rPr lang="en-US" sz="1200" b="1" dirty="0">
                <a:latin typeface="Helvetica" pitchFamily="2" charset="0"/>
              </a:rPr>
              <a:t>Increase Sales by reducing lost opportunities</a:t>
            </a:r>
            <a:r>
              <a:rPr lang="en-US" sz="1200" dirty="0">
                <a:latin typeface="Helvetica" pitchFamily="2" charset="0"/>
              </a:rPr>
              <a:t>: </a:t>
            </a:r>
            <a:r>
              <a:rPr lang="en-US" sz="1200" b="0" i="0" kern="1200" dirty="0">
                <a:solidFill>
                  <a:schemeClr val="tx1"/>
                </a:solidFill>
                <a:effectLst/>
                <a:latin typeface="+mn-lt"/>
                <a:ea typeface="+mn-ea"/>
                <a:cs typeface="+mn-cs"/>
              </a:rPr>
              <a:t>A customer wants to purchase a product online but is out of stock and the same product is available in physical store close to customer’s location. With having online and offline systems talking to each other there is a way to figure how to convert it into sale and stop the customer to move over to competitor.</a:t>
            </a:r>
          </a:p>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3</a:t>
            </a:fld>
            <a:endParaRPr lang="en-US"/>
          </a:p>
        </p:txBody>
      </p:sp>
    </p:spTree>
    <p:extLst>
      <p:ext uri="{BB962C8B-B14F-4D97-AF65-F5344CB8AC3E}">
        <p14:creationId xmlns:p14="http://schemas.microsoft.com/office/powerpoint/2010/main" val="2591058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are three online channels. Store number for these channels are 2, 6, and 5998. </a:t>
            </a:r>
          </a:p>
          <a:p>
            <a:r>
              <a:rPr lang="en-US" dirty="0"/>
              <a:t>- Online channels 2 and 6 started the BOPS strategy on August 1st, 2011. </a:t>
            </a:r>
          </a:p>
          <a:p>
            <a:r>
              <a:rPr lang="en-US" dirty="0"/>
              <a:t>- Online channel 5998 started the BOPS strategy on September 27th, 2012.</a:t>
            </a:r>
          </a:p>
        </p:txBody>
      </p:sp>
      <p:sp>
        <p:nvSpPr>
          <p:cNvPr id="4" name="Slide Number Placeholder 3"/>
          <p:cNvSpPr>
            <a:spLocks noGrp="1"/>
          </p:cNvSpPr>
          <p:nvPr>
            <p:ph type="sldNum" sz="quarter" idx="5"/>
          </p:nvPr>
        </p:nvSpPr>
        <p:spPr/>
        <p:txBody>
          <a:bodyPr/>
          <a:lstStyle/>
          <a:p>
            <a:fld id="{AACB6D47-EC06-F644-B357-AD507E528819}" type="slidenum">
              <a:rPr lang="en-US" smtClean="0"/>
              <a:t>4</a:t>
            </a:fld>
            <a:endParaRPr lang="en-US"/>
          </a:p>
        </p:txBody>
      </p:sp>
    </p:spTree>
    <p:extLst>
      <p:ext uri="{BB962C8B-B14F-4D97-AF65-F5344CB8AC3E}">
        <p14:creationId xmlns:p14="http://schemas.microsoft.com/office/powerpoint/2010/main" val="247437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5</a:t>
            </a:fld>
            <a:endParaRPr lang="en-US"/>
          </a:p>
        </p:txBody>
      </p:sp>
    </p:spTree>
    <p:extLst>
      <p:ext uri="{BB962C8B-B14F-4D97-AF65-F5344CB8AC3E}">
        <p14:creationId xmlns:p14="http://schemas.microsoft.com/office/powerpoint/2010/main" val="134165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6</a:t>
            </a:fld>
            <a:endParaRPr lang="en-US"/>
          </a:p>
        </p:txBody>
      </p:sp>
    </p:spTree>
    <p:extLst>
      <p:ext uri="{BB962C8B-B14F-4D97-AF65-F5344CB8AC3E}">
        <p14:creationId xmlns:p14="http://schemas.microsoft.com/office/powerpoint/2010/main" val="314293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1" dirty="0">
                <a:solidFill>
                  <a:srgbClr val="4096A7"/>
                </a:solidFill>
              </a:rPr>
              <a:t>*Counter Intuitive to Conventional wisdom</a:t>
            </a:r>
            <a:r>
              <a:rPr lang="en-US" sz="2400" b="1" i="1" dirty="0">
                <a:solidFill>
                  <a:srgbClr val="4096A7"/>
                </a:solidFill>
              </a:rPr>
              <a:t> </a:t>
            </a:r>
          </a:p>
          <a:p>
            <a:pPr algn="just"/>
            <a:r>
              <a:rPr lang="en-US" sz="1200" i="1" dirty="0"/>
              <a:t>Offering customers BOPS would increase online sales; BOPS purchase would counts as online revenue since shoppers pay through the website.</a:t>
            </a:r>
          </a:p>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7</a:t>
            </a:fld>
            <a:endParaRPr lang="en-US"/>
          </a:p>
        </p:txBody>
      </p:sp>
    </p:spTree>
    <p:extLst>
      <p:ext uri="{BB962C8B-B14F-4D97-AF65-F5344CB8AC3E}">
        <p14:creationId xmlns:p14="http://schemas.microsoft.com/office/powerpoint/2010/main" val="18810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No impact: There is no change on sales value after BOPS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Positive Impact: There is an increase in the sales value after BOPS implementation (so good for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Negative High Impact: There is a more than 30% decrease in  the sales value after BOPS implementation (so bad for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Negative Low Impact: There is  30% or less decrease in the sales value after BOPS implementation (so bad for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Categories - 1,2,3,4,5,9,11,12,13,14,20,21, were significantly impacted after BOPS implementation.</a:t>
            </a:r>
          </a:p>
          <a:p>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8</a:t>
            </a:fld>
            <a:endParaRPr lang="en-US"/>
          </a:p>
        </p:txBody>
      </p:sp>
    </p:spTree>
    <p:extLst>
      <p:ext uri="{BB962C8B-B14F-4D97-AF65-F5344CB8AC3E}">
        <p14:creationId xmlns:p14="http://schemas.microsoft.com/office/powerpoint/2010/main" val="107259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1" dirty="0">
                <a:solidFill>
                  <a:srgbClr val="4096A7"/>
                </a:solidFill>
              </a:rPr>
              <a:t>*ordering online</a:t>
            </a:r>
          </a:p>
          <a:p>
            <a:r>
              <a:rPr lang="en-US" sz="2000" b="1" i="1" dirty="0">
                <a:solidFill>
                  <a:srgbClr val="4096A7"/>
                </a:solidFill>
              </a:rPr>
              <a:t>Assumption that online jewelry website has significantly low prices, discounts and competitor price comparisons, leading the consumer to switch online after store visit.</a:t>
            </a:r>
            <a:endParaRPr lang="en-US" dirty="0"/>
          </a:p>
        </p:txBody>
      </p:sp>
      <p:sp>
        <p:nvSpPr>
          <p:cNvPr id="4" name="Slide Number Placeholder 3"/>
          <p:cNvSpPr>
            <a:spLocks noGrp="1"/>
          </p:cNvSpPr>
          <p:nvPr>
            <p:ph type="sldNum" sz="quarter" idx="5"/>
          </p:nvPr>
        </p:nvSpPr>
        <p:spPr/>
        <p:txBody>
          <a:bodyPr/>
          <a:lstStyle/>
          <a:p>
            <a:fld id="{AACB6D47-EC06-F644-B357-AD507E528819}" type="slidenum">
              <a:rPr lang="en-US" smtClean="0"/>
              <a:t>9</a:t>
            </a:fld>
            <a:endParaRPr lang="en-US"/>
          </a:p>
        </p:txBody>
      </p:sp>
    </p:spTree>
    <p:extLst>
      <p:ext uri="{BB962C8B-B14F-4D97-AF65-F5344CB8AC3E}">
        <p14:creationId xmlns:p14="http://schemas.microsoft.com/office/powerpoint/2010/main" val="341084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26E7-D484-AB48-9C3D-1E209ED399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0EA7D-91C5-224D-A838-F15BC4D0AE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F4D42-C1FA-084F-A6ED-BB5718287D3F}"/>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3C59F9C1-D51F-3B45-BE69-C77074C2D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1CD0C-DCA4-FD4B-9186-0EB4E04BFD74}"/>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131667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1E0E-62E7-E74B-BA0E-E0E05EB23C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85ACAD-933F-FB46-99FA-5C8EC3B652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7FA83-3C9A-0341-8A79-82DDFE09CDFC}"/>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4C42D21B-3AC5-7F41-8005-902A1A99F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4CCA-CF61-724D-8C1B-E7B55E3C84E9}"/>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241352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23FB0-DC76-6F40-9AF7-BA6140FB51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1CB0F5-2418-6543-BEC9-6AFEFACC5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A25E7-5C2F-464D-A501-0BF80EA06554}"/>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D53AA200-1F8A-FF4C-B1DE-0FA7199A8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0F367-98C0-264A-BEA7-0ECD664CEE5B}"/>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1316845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7516-D94F-2642-A39B-919768F25C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C7E5CE-B660-B44A-B090-16050FF606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6501A-C78D-9445-BFA9-B478E29379F6}"/>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D3991A91-DF20-4944-8F82-019B6EB07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02D40-4CFD-3B41-9288-9DCD427B47A0}"/>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364499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B106-1154-9B47-9817-D937903CD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5F900B-8D5A-274B-B024-B5FE4DC7A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40FE628-E138-9F4C-AA9C-DD7E87367A8E}"/>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B0E6FD14-671F-9942-9D06-1D815BA04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57B7B-8279-5943-9A87-617F9D7DE754}"/>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446924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680C-9055-3347-AB3E-5398E6BB7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5A81E-28AF-2240-B163-998083200C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CD434B-ACE8-A94D-B832-15451DB33F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B14484-CA84-2A49-A8B3-DACC5F47485E}"/>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6" name="Footer Placeholder 5">
            <a:extLst>
              <a:ext uri="{FF2B5EF4-FFF2-40B4-BE49-F238E27FC236}">
                <a16:creationId xmlns:a16="http://schemas.microsoft.com/office/drawing/2014/main" id="{B3AAD1D0-17B0-3D45-9909-BF3CA7932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D819B-D688-0143-A9A7-EC8CD619B374}"/>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233632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CE9B-ECC7-6346-B36E-C314BB12C1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3466B3-B426-A94D-B714-AE07D1BF8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F7C3DD-0DA1-9C41-8781-EF05A2487E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988392-A46B-A04F-9F97-922E7DD9C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11AA1A-0719-4842-9235-C46B3B89E0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38D832-3670-4944-BB5A-3E87DFF13BDE}"/>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8" name="Footer Placeholder 7">
            <a:extLst>
              <a:ext uri="{FF2B5EF4-FFF2-40B4-BE49-F238E27FC236}">
                <a16:creationId xmlns:a16="http://schemas.microsoft.com/office/drawing/2014/main" id="{A4D21008-253F-E84C-A4A7-0560390DF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15AFF-C09F-144A-B3A7-6E60447ECB82}"/>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234198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C711-CA85-F14C-8641-9F266B4013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DD5F8E-03EC-344E-AD69-AFF20F26CB38}"/>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4" name="Footer Placeholder 3">
            <a:extLst>
              <a:ext uri="{FF2B5EF4-FFF2-40B4-BE49-F238E27FC236}">
                <a16:creationId xmlns:a16="http://schemas.microsoft.com/office/drawing/2014/main" id="{026DF8B8-8068-9D4F-AD62-E827369DF1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08F7B-65C8-6D4D-BE6F-3D635CA20A05}"/>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192535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FE4AF-FD5B-9143-BE8B-4F2139AE8689}"/>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3" name="Footer Placeholder 2">
            <a:extLst>
              <a:ext uri="{FF2B5EF4-FFF2-40B4-BE49-F238E27FC236}">
                <a16:creationId xmlns:a16="http://schemas.microsoft.com/office/drawing/2014/main" id="{15C79846-1B78-914D-826D-6E3CC92F66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49F1E2-EA12-B543-9233-A39AFE590AEA}"/>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248454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A392-9DE9-6944-A447-034ED6B45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D163E6-A64B-BE4C-A221-A48CB9B1E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4291C-32D1-C947-900B-AF817BE79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CF704D-7DE7-7145-9B6E-0EE6092B292F}"/>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6" name="Footer Placeholder 5">
            <a:extLst>
              <a:ext uri="{FF2B5EF4-FFF2-40B4-BE49-F238E27FC236}">
                <a16:creationId xmlns:a16="http://schemas.microsoft.com/office/drawing/2014/main" id="{D44A0429-B381-C444-8C21-2227F3006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D2B46-1A3F-CF43-B85A-C4983D3665A4}"/>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304812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ACEF-A86C-AA44-ACC9-F36D25754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4C61CD-2B32-8A4E-A892-2985BB168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65869-F780-B640-BC6D-A65C42403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809CDD-F124-734C-8DAB-B8A127F1CEC9}"/>
              </a:ext>
            </a:extLst>
          </p:cNvPr>
          <p:cNvSpPr>
            <a:spLocks noGrp="1"/>
          </p:cNvSpPr>
          <p:nvPr>
            <p:ph type="dt" sz="half" idx="10"/>
          </p:nvPr>
        </p:nvSpPr>
        <p:spPr/>
        <p:txBody>
          <a:bodyPr/>
          <a:lstStyle/>
          <a:p>
            <a:fld id="{E5632C49-3082-CE4C-A526-F5A082EA9311}" type="datetimeFigureOut">
              <a:rPr lang="en-US" smtClean="0"/>
              <a:t>11/30/2018</a:t>
            </a:fld>
            <a:endParaRPr lang="en-US"/>
          </a:p>
        </p:txBody>
      </p:sp>
      <p:sp>
        <p:nvSpPr>
          <p:cNvPr id="6" name="Footer Placeholder 5">
            <a:extLst>
              <a:ext uri="{FF2B5EF4-FFF2-40B4-BE49-F238E27FC236}">
                <a16:creationId xmlns:a16="http://schemas.microsoft.com/office/drawing/2014/main" id="{BF46347A-5F3A-3941-977C-A23738677C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F1722-4088-5447-AFAA-C60DB62F4851}"/>
              </a:ext>
            </a:extLst>
          </p:cNvPr>
          <p:cNvSpPr>
            <a:spLocks noGrp="1"/>
          </p:cNvSpPr>
          <p:nvPr>
            <p:ph type="sldNum" sz="quarter" idx="12"/>
          </p:nvPr>
        </p:nvSpPr>
        <p:spPr/>
        <p:txBody>
          <a:bodyPr/>
          <a:lstStyle/>
          <a:p>
            <a:fld id="{CB551A5A-F761-E848-984E-B95BC40C9DA9}" type="slidenum">
              <a:rPr lang="en-US" smtClean="0"/>
              <a:t>‹#›</a:t>
            </a:fld>
            <a:endParaRPr lang="en-US"/>
          </a:p>
        </p:txBody>
      </p:sp>
    </p:spTree>
    <p:extLst>
      <p:ext uri="{BB962C8B-B14F-4D97-AF65-F5344CB8AC3E}">
        <p14:creationId xmlns:p14="http://schemas.microsoft.com/office/powerpoint/2010/main" val="9697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7C426-8843-E643-A41A-9325293B4E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0E541C-C01B-F143-B03A-E7FB0E0261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93CA7-22DC-C540-BB3A-1D10AEE6B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32C49-3082-CE4C-A526-F5A082EA9311}" type="datetimeFigureOut">
              <a:rPr lang="en-US" smtClean="0"/>
              <a:t>11/30/2018</a:t>
            </a:fld>
            <a:endParaRPr lang="en-US"/>
          </a:p>
        </p:txBody>
      </p:sp>
      <p:sp>
        <p:nvSpPr>
          <p:cNvPr id="5" name="Footer Placeholder 4">
            <a:extLst>
              <a:ext uri="{FF2B5EF4-FFF2-40B4-BE49-F238E27FC236}">
                <a16:creationId xmlns:a16="http://schemas.microsoft.com/office/drawing/2014/main" id="{6D6DCE83-4FC3-AF4A-8D68-31B3E37A3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9B892-B4E6-B54C-8D3C-307031034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51A5A-F761-E848-984E-B95BC40C9DA9}" type="slidenum">
              <a:rPr lang="en-US" smtClean="0"/>
              <a:t>‹#›</a:t>
            </a:fld>
            <a:endParaRPr lang="en-US"/>
          </a:p>
        </p:txBody>
      </p:sp>
    </p:spTree>
    <p:extLst>
      <p:ext uri="{BB962C8B-B14F-4D97-AF65-F5344CB8AC3E}">
        <p14:creationId xmlns:p14="http://schemas.microsoft.com/office/powerpoint/2010/main" val="1083830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3.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tiff"/><Relationship Id="rId15" Type="http://schemas.openxmlformats.org/officeDocument/2006/relationships/image" Target="../media/image1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svg"/><Relationship Id="rId14" Type="http://schemas.openxmlformats.org/officeDocument/2006/relationships/image" Target="../media/image13.tiff"/></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648929" y="629266"/>
            <a:ext cx="3651467" cy="1676603"/>
          </a:xfrm>
        </p:spPr>
        <p:txBody>
          <a:bodyPr rtlCol="0">
            <a:normAutofit/>
          </a:bodyPr>
          <a:lstStyle/>
          <a:p>
            <a:r>
              <a:rPr lang="en-US" sz="3700" dirty="0">
                <a:latin typeface="Helvetica" pitchFamily="2" charset="0"/>
              </a:rPr>
              <a:t>Buy Online Pickup In Store</a:t>
            </a:r>
          </a:p>
        </p:txBody>
      </p:sp>
      <p:sp>
        <p:nvSpPr>
          <p:cNvPr id="3" name="Content Placeholder 2">
            <a:extLst>
              <a:ext uri="{FF2B5EF4-FFF2-40B4-BE49-F238E27FC236}">
                <a16:creationId xmlns:a16="http://schemas.microsoft.com/office/drawing/2014/main" id="{FE1D2DE3-3371-4F7C-8338-73D038186E63}"/>
              </a:ext>
            </a:extLst>
          </p:cNvPr>
          <p:cNvSpPr>
            <a:spLocks noGrp="1"/>
          </p:cNvSpPr>
          <p:nvPr>
            <p:ph idx="1"/>
          </p:nvPr>
        </p:nvSpPr>
        <p:spPr>
          <a:xfrm>
            <a:off x="648930" y="2205319"/>
            <a:ext cx="3651466" cy="1828799"/>
          </a:xfrm>
        </p:spPr>
        <p:txBody>
          <a:bodyPr>
            <a:normAutofit lnSpcReduction="10000"/>
          </a:bodyPr>
          <a:lstStyle/>
          <a:p>
            <a:pPr marL="0" indent="0">
              <a:buNone/>
            </a:pPr>
            <a:r>
              <a:rPr lang="en-US" sz="2000" dirty="0"/>
              <a:t>Ayushi Choudhary</a:t>
            </a:r>
          </a:p>
          <a:p>
            <a:pPr marL="0" indent="0">
              <a:buNone/>
            </a:pPr>
            <a:r>
              <a:rPr lang="en-US" sz="2000" dirty="0"/>
              <a:t>Bharati Malik</a:t>
            </a:r>
          </a:p>
          <a:p>
            <a:pPr marL="0" indent="0">
              <a:buNone/>
            </a:pPr>
            <a:r>
              <a:rPr lang="en-US" sz="2000" dirty="0"/>
              <a:t>Pragyan Sharma</a:t>
            </a:r>
          </a:p>
          <a:p>
            <a:pPr marL="0" indent="0">
              <a:buNone/>
            </a:pPr>
            <a:r>
              <a:rPr lang="en-US" sz="2000" dirty="0"/>
              <a:t>Sonal Agrawal</a:t>
            </a:r>
          </a:p>
          <a:p>
            <a:pPr marL="0" indent="0">
              <a:buNone/>
            </a:pPr>
            <a:r>
              <a:rPr lang="en-US" sz="2000" dirty="0"/>
              <a:t>Swati Kwatra</a:t>
            </a:r>
          </a:p>
          <a:p>
            <a:endParaRPr lang="en-US" sz="2000" i="1" dirty="0"/>
          </a:p>
          <a:p>
            <a:endParaRPr lang="en-US" sz="2000" i="1" dirty="0"/>
          </a:p>
        </p:txBody>
      </p:sp>
      <p:pic>
        <p:nvPicPr>
          <p:cNvPr id="8" name="Picture 7" descr="A picture containing vector graphics, text&#10;&#10;Description automatically generated">
            <a:extLst>
              <a:ext uri="{FF2B5EF4-FFF2-40B4-BE49-F238E27FC236}">
                <a16:creationId xmlns:a16="http://schemas.microsoft.com/office/drawing/2014/main" id="{A08EBB90-38FB-B84C-8923-E28DAE2F9CC0}"/>
              </a:ext>
            </a:extLst>
          </p:cNvPr>
          <p:cNvPicPr>
            <a:picLocks noChangeAspect="1"/>
          </p:cNvPicPr>
          <p:nvPr/>
        </p:nvPicPr>
        <p:blipFill rotWithShape="1">
          <a:blip r:embed="rId3"/>
          <a:srcRect l="7838" r="9836" b="-2"/>
          <a:stretch/>
        </p:blipFill>
        <p:spPr>
          <a:xfrm>
            <a:off x="4639056" y="10"/>
            <a:ext cx="7552944" cy="6857990"/>
          </a:xfrm>
          <a:prstGeom prst="rect">
            <a:avLst/>
          </a:prstGeom>
          <a:effectLst/>
        </p:spPr>
      </p:pic>
    </p:spTree>
    <p:extLst>
      <p:ext uri="{BB962C8B-B14F-4D97-AF65-F5344CB8AC3E}">
        <p14:creationId xmlns:p14="http://schemas.microsoft.com/office/powerpoint/2010/main" val="94154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69167" y="2434383"/>
            <a:ext cx="10617594" cy="4226560"/>
            <a:chOff x="669167" y="2434383"/>
            <a:chExt cx="10617594" cy="4226560"/>
          </a:xfrm>
        </p:grpSpPr>
        <p:sp>
          <p:nvSpPr>
            <p:cNvPr id="33" name="Freeform 32"/>
            <p:cNvSpPr/>
            <p:nvPr/>
          </p:nvSpPr>
          <p:spPr>
            <a:xfrm rot="16200000">
              <a:off x="-1253292"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36587" bIns="0" numCol="1" spcCol="1270" anchor="t" anchorCtr="0">
              <a:noAutofit/>
            </a:bodyPr>
            <a:lstStyle/>
            <a:p>
              <a:pPr lvl="0" algn="r" defTabSz="1244600">
                <a:lnSpc>
                  <a:spcPct val="90000"/>
                </a:lnSpc>
                <a:spcBef>
                  <a:spcPct val="0"/>
                </a:spcBef>
                <a:spcAft>
                  <a:spcPct val="35000"/>
                </a:spcAft>
              </a:pPr>
              <a:r>
                <a:rPr lang="en-IN" sz="2800" b="1" kern="1200" dirty="0">
                  <a:solidFill>
                    <a:srgbClr val="4096A7"/>
                  </a:solidFill>
                </a:rPr>
                <a:t>No Impact(~0%) </a:t>
              </a:r>
              <a:endParaRPr lang="en-IN" sz="2800" kern="1200" dirty="0">
                <a:solidFill>
                  <a:srgbClr val="4096A7"/>
                </a:solidFill>
              </a:endParaRPr>
            </a:p>
          </p:txBody>
        </p:sp>
        <p:sp>
          <p:nvSpPr>
            <p:cNvPr id="34" name="Freeform 33"/>
            <p:cNvSpPr/>
            <p:nvPr/>
          </p:nvSpPr>
          <p:spPr>
            <a:xfrm>
              <a:off x="1050809"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171450" lvl="1" indent="-171450" algn="l" defTabSz="800100">
                <a:lnSpc>
                  <a:spcPct val="90000"/>
                </a:lnSpc>
                <a:spcBef>
                  <a:spcPct val="0"/>
                </a:spcBef>
                <a:spcAft>
                  <a:spcPct val="15000"/>
                </a:spcAft>
                <a:buChar char="••"/>
              </a:pPr>
              <a:endParaRPr lang="en-IN" sz="1800" b="1" kern="1200" dirty="0">
                <a:solidFill>
                  <a:schemeClr val="tx1"/>
                </a:solidFill>
              </a:endParaRPr>
            </a:p>
            <a:p>
              <a:pPr marL="0" lvl="1" algn="l" defTabSz="800100">
                <a:lnSpc>
                  <a:spcPct val="90000"/>
                </a:lnSpc>
                <a:spcBef>
                  <a:spcPct val="0"/>
                </a:spcBef>
                <a:spcAft>
                  <a:spcPct val="15000"/>
                </a:spcAft>
              </a:pPr>
              <a:r>
                <a:rPr lang="en-IN" sz="1800" b="1" kern="1200" dirty="0">
                  <a:solidFill>
                    <a:schemeClr val="tx1"/>
                  </a:solidFill>
                </a:rPr>
                <a:t>Categories</a:t>
              </a:r>
              <a:r>
                <a:rPr lang="en-IN" sz="1800" kern="1200" dirty="0">
                  <a:solidFill>
                    <a:schemeClr val="tx1"/>
                  </a:solidFill>
                </a:rPr>
                <a:t>:</a:t>
              </a:r>
            </a:p>
            <a:p>
              <a:pPr marL="0" lvl="1" algn="l" defTabSz="800100">
                <a:lnSpc>
                  <a:spcPct val="90000"/>
                </a:lnSpc>
                <a:spcBef>
                  <a:spcPct val="0"/>
                </a:spcBef>
                <a:spcAft>
                  <a:spcPct val="15000"/>
                </a:spcAft>
              </a:pPr>
              <a:r>
                <a:rPr lang="en-IN" sz="1400" b="1" i="1" kern="1200" dirty="0">
                  <a:solidFill>
                    <a:srgbClr val="4096A7"/>
                  </a:solidFill>
                </a:rPr>
                <a:t>Semi Precious</a:t>
              </a:r>
            </a:p>
            <a:p>
              <a:pPr marL="0" lvl="1" algn="l" defTabSz="800100">
                <a:lnSpc>
                  <a:spcPct val="90000"/>
                </a:lnSpc>
                <a:spcBef>
                  <a:spcPct val="0"/>
                </a:spcBef>
                <a:spcAft>
                  <a:spcPct val="15000"/>
                </a:spcAft>
              </a:pPr>
              <a:r>
                <a:rPr lang="en-IN" sz="1400" b="1" i="1" kern="1200" dirty="0">
                  <a:solidFill>
                    <a:srgbClr val="4096A7"/>
                  </a:solidFill>
                </a:rPr>
                <a:t>Men’s</a:t>
              </a:r>
            </a:p>
            <a:p>
              <a:pPr marL="0" lvl="1" algn="l" defTabSz="800100">
                <a:lnSpc>
                  <a:spcPct val="90000"/>
                </a:lnSpc>
                <a:spcBef>
                  <a:spcPct val="0"/>
                </a:spcBef>
                <a:spcAft>
                  <a:spcPct val="15000"/>
                </a:spcAft>
              </a:pPr>
              <a:r>
                <a:rPr lang="en-IN" sz="1400" b="1" i="1" kern="1200" dirty="0">
                  <a:solidFill>
                    <a:srgbClr val="4096A7"/>
                  </a:solidFill>
                </a:rPr>
                <a:t>Gold Earrings</a:t>
              </a:r>
            </a:p>
            <a:p>
              <a:pPr marL="0" lvl="1" algn="l" defTabSz="800100">
                <a:lnSpc>
                  <a:spcPct val="90000"/>
                </a:lnSpc>
                <a:spcBef>
                  <a:spcPct val="0"/>
                </a:spcBef>
                <a:spcAft>
                  <a:spcPct val="15000"/>
                </a:spcAft>
              </a:pPr>
              <a:endParaRPr lang="en-IN" sz="1800" b="1" kern="1200" dirty="0">
                <a:solidFill>
                  <a:schemeClr val="tx1"/>
                </a:solidFill>
              </a:endParaRPr>
            </a:p>
            <a:p>
              <a:pPr marL="0" lvl="1" algn="l" defTabSz="800100">
                <a:lnSpc>
                  <a:spcPct val="90000"/>
                </a:lnSpc>
                <a:spcBef>
                  <a:spcPct val="0"/>
                </a:spcBef>
                <a:spcAft>
                  <a:spcPct val="15000"/>
                </a:spcAft>
              </a:pPr>
              <a:endParaRPr lang="en-IN" b="1" dirty="0">
                <a:solidFill>
                  <a:schemeClr val="tx1"/>
                </a:solidFill>
              </a:endParaRPr>
            </a:p>
            <a:p>
              <a:pPr marL="0" lvl="1" algn="l" defTabSz="800100">
                <a:lnSpc>
                  <a:spcPct val="90000"/>
                </a:lnSpc>
                <a:spcBef>
                  <a:spcPct val="0"/>
                </a:spcBef>
                <a:spcAft>
                  <a:spcPct val="15000"/>
                </a:spcAft>
              </a:pPr>
              <a:r>
                <a:rPr lang="en-IN" sz="1600" b="1" kern="1200" dirty="0">
                  <a:solidFill>
                    <a:schemeClr val="tx1"/>
                  </a:solidFill>
                </a:rPr>
                <a:t>Insight</a:t>
              </a:r>
              <a:r>
                <a:rPr lang="en-IN" sz="1600" kern="1200" dirty="0">
                  <a:solidFill>
                    <a:schemeClr val="tx1"/>
                  </a:solidFill>
                </a:rPr>
                <a:t>: </a:t>
              </a:r>
            </a:p>
            <a:p>
              <a:pPr marL="0" lvl="1" algn="just" defTabSz="800100">
                <a:lnSpc>
                  <a:spcPct val="90000"/>
                </a:lnSpc>
                <a:spcBef>
                  <a:spcPct val="0"/>
                </a:spcBef>
                <a:spcAft>
                  <a:spcPct val="15000"/>
                </a:spcAft>
              </a:pPr>
              <a:r>
                <a:rPr lang="en-IN" sz="1600" kern="1200" dirty="0">
                  <a:solidFill>
                    <a:schemeClr val="tx1"/>
                  </a:solidFill>
                </a:rPr>
                <a:t>There is low demand and low sales, so low returns</a:t>
              </a:r>
              <a:endParaRPr lang="en-IN" sz="1600" i="1" kern="1200" dirty="0">
                <a:solidFill>
                  <a:schemeClr val="tx1"/>
                </a:solidFill>
              </a:endParaRPr>
            </a:p>
          </p:txBody>
        </p:sp>
        <p:sp>
          <p:nvSpPr>
            <p:cNvPr id="36" name="Freeform 35"/>
            <p:cNvSpPr/>
            <p:nvPr/>
          </p:nvSpPr>
          <p:spPr>
            <a:xfrm rot="16200000">
              <a:off x="1525030"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336587" bIns="0"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Positive High Impact</a:t>
              </a:r>
              <a:endParaRPr lang="en-IN" sz="2700" kern="1200" dirty="0">
                <a:solidFill>
                  <a:srgbClr val="4096A7"/>
                </a:solidFill>
              </a:endParaRPr>
            </a:p>
          </p:txBody>
        </p:sp>
        <p:sp>
          <p:nvSpPr>
            <p:cNvPr id="37" name="Freeform 36"/>
            <p:cNvSpPr/>
            <p:nvPr/>
          </p:nvSpPr>
          <p:spPr>
            <a:xfrm>
              <a:off x="3829132" y="2434383"/>
              <a:ext cx="1928048"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114300" lvl="1" indent="-114300" algn="l" defTabSz="577850">
                <a:lnSpc>
                  <a:spcPct val="90000"/>
                </a:lnSpc>
                <a:spcBef>
                  <a:spcPct val="0"/>
                </a:spcBef>
                <a:spcAft>
                  <a:spcPct val="15000"/>
                </a:spcAft>
                <a:buChar char="••"/>
              </a:pPr>
              <a:endParaRPr lang="en-IN" sz="1300" b="1" kern="1200" dirty="0">
                <a:solidFill>
                  <a:schemeClr val="tx1"/>
                </a:solidFill>
              </a:endParaRPr>
            </a:p>
            <a:p>
              <a:pPr marL="0" lvl="1" defTabSz="800100">
                <a:lnSpc>
                  <a:spcPct val="90000"/>
                </a:lnSpc>
                <a:spcBef>
                  <a:spcPct val="0"/>
                </a:spcBef>
                <a:spcAft>
                  <a:spcPct val="15000"/>
                </a:spcAft>
              </a:pPr>
              <a:r>
                <a:rPr lang="en-IN" sz="1800" b="1" kern="1200" dirty="0">
                  <a:solidFill>
                    <a:schemeClr val="tx1"/>
                  </a:solidFill>
                </a:rPr>
                <a:t>Categories</a:t>
              </a:r>
              <a:r>
                <a:rPr lang="en-IN" sz="1600" kern="1200" dirty="0">
                  <a:solidFill>
                    <a:schemeClr val="tx1"/>
                  </a:solidFill>
                </a:rPr>
                <a:t>:</a:t>
              </a:r>
            </a:p>
            <a:p>
              <a:pPr marL="0" lvl="1" defTabSz="800100">
                <a:lnSpc>
                  <a:spcPct val="90000"/>
                </a:lnSpc>
                <a:spcBef>
                  <a:spcPct val="0"/>
                </a:spcBef>
                <a:spcAft>
                  <a:spcPct val="15000"/>
                </a:spcAft>
              </a:pPr>
              <a:r>
                <a:rPr lang="en-IN" sz="1600" b="1" i="1" dirty="0">
                  <a:solidFill>
                    <a:srgbClr val="4096A7"/>
                  </a:solidFill>
                </a:rPr>
                <a:t>Solitaires,</a:t>
              </a:r>
            </a:p>
            <a:p>
              <a:pPr marL="0" lvl="1" defTabSz="800100">
                <a:lnSpc>
                  <a:spcPct val="90000"/>
                </a:lnSpc>
                <a:spcBef>
                  <a:spcPct val="0"/>
                </a:spcBef>
                <a:spcAft>
                  <a:spcPct val="15000"/>
                </a:spcAft>
              </a:pPr>
              <a:r>
                <a:rPr lang="en-IN" sz="1600" b="1" i="1" dirty="0">
                  <a:solidFill>
                    <a:srgbClr val="4096A7"/>
                  </a:solidFill>
                </a:rPr>
                <a:t>Diamond Fashion,</a:t>
              </a:r>
            </a:p>
            <a:p>
              <a:pPr marL="0" lvl="1" defTabSz="800100">
                <a:lnSpc>
                  <a:spcPct val="90000"/>
                </a:lnSpc>
                <a:spcBef>
                  <a:spcPct val="0"/>
                </a:spcBef>
                <a:spcAft>
                  <a:spcPct val="15000"/>
                </a:spcAft>
              </a:pPr>
              <a:r>
                <a:rPr lang="en-IN" sz="1600" b="1" i="1" dirty="0">
                  <a:solidFill>
                    <a:srgbClr val="4096A7"/>
                  </a:solidFill>
                </a:rPr>
                <a:t>Watches,</a:t>
              </a:r>
            </a:p>
            <a:p>
              <a:pPr marL="0" lvl="1" defTabSz="800100">
                <a:lnSpc>
                  <a:spcPct val="90000"/>
                </a:lnSpc>
                <a:spcBef>
                  <a:spcPct val="0"/>
                </a:spcBef>
                <a:spcAft>
                  <a:spcPct val="15000"/>
                </a:spcAft>
              </a:pPr>
              <a:r>
                <a:rPr lang="en-IN" sz="1600" b="1" i="1" dirty="0">
                  <a:solidFill>
                    <a:srgbClr val="4096A7"/>
                  </a:solidFill>
                </a:rPr>
                <a:t>Diamond Wedding Bands,</a:t>
              </a:r>
            </a:p>
            <a:p>
              <a:pPr marL="0" lvl="1" defTabSz="800100">
                <a:lnSpc>
                  <a:spcPct val="90000"/>
                </a:lnSpc>
                <a:spcBef>
                  <a:spcPct val="0"/>
                </a:spcBef>
                <a:spcAft>
                  <a:spcPct val="15000"/>
                </a:spcAft>
              </a:pPr>
              <a:r>
                <a:rPr lang="en-IN" sz="1600" b="1" i="1" dirty="0">
                  <a:solidFill>
                    <a:srgbClr val="4096A7"/>
                  </a:solidFill>
                </a:rPr>
                <a:t>Sterling Silver</a:t>
              </a:r>
            </a:p>
            <a:p>
              <a:pPr marL="0" lvl="1" algn="l" defTabSz="800100">
                <a:lnSpc>
                  <a:spcPct val="90000"/>
                </a:lnSpc>
                <a:spcBef>
                  <a:spcPct val="0"/>
                </a:spcBef>
                <a:spcAft>
                  <a:spcPct val="15000"/>
                </a:spcAft>
              </a:pPr>
              <a:endParaRPr lang="en-IN" sz="1800" b="1" kern="1200" dirty="0">
                <a:solidFill>
                  <a:schemeClr val="tx1"/>
                </a:solidFill>
              </a:endParaRPr>
            </a:p>
            <a:p>
              <a:pPr marL="0" lvl="1" algn="l" defTabSz="800100">
                <a:lnSpc>
                  <a:spcPct val="90000"/>
                </a:lnSpc>
                <a:spcBef>
                  <a:spcPct val="0"/>
                </a:spcBef>
                <a:spcAft>
                  <a:spcPct val="15000"/>
                </a:spcAft>
              </a:pPr>
              <a:r>
                <a:rPr lang="en-IN" sz="1800" b="1" kern="1200" dirty="0">
                  <a:solidFill>
                    <a:schemeClr val="tx1"/>
                  </a:solidFill>
                </a:rPr>
                <a:t>Insight</a:t>
              </a:r>
              <a:r>
                <a:rPr lang="en-IN" sz="1600" kern="1200" dirty="0">
                  <a:solidFill>
                    <a:schemeClr val="tx1"/>
                  </a:solidFill>
                </a:rPr>
                <a:t>: </a:t>
              </a:r>
            </a:p>
            <a:p>
              <a:pPr marL="0" lvl="1" algn="l" defTabSz="800100">
                <a:lnSpc>
                  <a:spcPct val="90000"/>
                </a:lnSpc>
                <a:spcBef>
                  <a:spcPct val="0"/>
                </a:spcBef>
                <a:spcAft>
                  <a:spcPct val="15000"/>
                </a:spcAft>
              </a:pPr>
              <a:r>
                <a:rPr lang="en-IN" sz="1600" kern="1200" dirty="0">
                  <a:solidFill>
                    <a:schemeClr val="tx1"/>
                  </a:solidFill>
                </a:rPr>
                <a:t>Requires quality satisfaction check before purchase.</a:t>
              </a:r>
            </a:p>
            <a:p>
              <a:pPr marL="0" lvl="1" algn="l" defTabSz="800100">
                <a:lnSpc>
                  <a:spcPct val="90000"/>
                </a:lnSpc>
                <a:spcBef>
                  <a:spcPct val="0"/>
                </a:spcBef>
                <a:spcAft>
                  <a:spcPct val="15000"/>
                </a:spcAft>
              </a:pPr>
              <a:endParaRPr lang="en-IN" sz="1600" kern="1200" dirty="0">
                <a:solidFill>
                  <a:schemeClr val="tx1"/>
                </a:solidFill>
              </a:endParaRPr>
            </a:p>
            <a:p>
              <a:pPr marL="0" lvl="1" algn="l" defTabSz="800100">
                <a:lnSpc>
                  <a:spcPct val="90000"/>
                </a:lnSpc>
                <a:spcBef>
                  <a:spcPct val="0"/>
                </a:spcBef>
                <a:spcAft>
                  <a:spcPct val="15000"/>
                </a:spcAft>
              </a:pPr>
              <a:endParaRPr lang="en-IN" sz="1300" kern="1200" dirty="0">
                <a:solidFill>
                  <a:schemeClr val="tx1"/>
                </a:solidFill>
              </a:endParaRPr>
            </a:p>
          </p:txBody>
        </p:sp>
        <p:sp>
          <p:nvSpPr>
            <p:cNvPr id="39" name="Freeform 38"/>
            <p:cNvSpPr/>
            <p:nvPr/>
          </p:nvSpPr>
          <p:spPr>
            <a:xfrm rot="16200000">
              <a:off x="4303353"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336587" bIns="-1"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Positive Low  Impact</a:t>
              </a:r>
            </a:p>
          </p:txBody>
        </p:sp>
        <p:sp>
          <p:nvSpPr>
            <p:cNvPr id="40" name="Freeform 39"/>
            <p:cNvSpPr/>
            <p:nvPr/>
          </p:nvSpPr>
          <p:spPr>
            <a:xfrm>
              <a:off x="6607455"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0" lvl="1" defTabSz="800100">
                <a:lnSpc>
                  <a:spcPct val="90000"/>
                </a:lnSpc>
                <a:spcBef>
                  <a:spcPct val="0"/>
                </a:spcBef>
                <a:spcAft>
                  <a:spcPct val="15000"/>
                </a:spcAft>
              </a:pPr>
              <a:r>
                <a:rPr lang="en-IN" sz="1800" b="1" kern="1200" dirty="0">
                  <a:solidFill>
                    <a:schemeClr val="tx1"/>
                  </a:solidFill>
                </a:rPr>
                <a:t>Categories:</a:t>
              </a:r>
              <a:endParaRPr lang="en-IN" sz="1600" dirty="0">
                <a:solidFill>
                  <a:schemeClr val="tx1"/>
                </a:solidFill>
              </a:endParaRPr>
            </a:p>
            <a:p>
              <a:pPr marL="0" lvl="1" defTabSz="800100">
                <a:lnSpc>
                  <a:spcPct val="90000"/>
                </a:lnSpc>
                <a:spcBef>
                  <a:spcPct val="0"/>
                </a:spcBef>
                <a:spcAft>
                  <a:spcPct val="15000"/>
                </a:spcAft>
              </a:pPr>
              <a:r>
                <a:rPr lang="en-IN" sz="1600" b="1" i="1" dirty="0">
                  <a:solidFill>
                    <a:srgbClr val="4096A7"/>
                  </a:solidFill>
                </a:rPr>
                <a:t>Bridal, </a:t>
              </a:r>
            </a:p>
            <a:p>
              <a:pPr marL="0" lvl="1" defTabSz="800100">
                <a:lnSpc>
                  <a:spcPct val="90000"/>
                </a:lnSpc>
                <a:spcBef>
                  <a:spcPct val="0"/>
                </a:spcBef>
                <a:spcAft>
                  <a:spcPct val="15000"/>
                </a:spcAft>
              </a:pPr>
              <a:r>
                <a:rPr lang="en-IN" sz="1600" b="1" i="1" dirty="0">
                  <a:solidFill>
                    <a:srgbClr val="4096A7"/>
                  </a:solidFill>
                </a:rPr>
                <a:t>Gold Wed Bands,</a:t>
              </a:r>
            </a:p>
            <a:p>
              <a:pPr marL="0" lvl="1" defTabSz="800100">
                <a:lnSpc>
                  <a:spcPct val="90000"/>
                </a:lnSpc>
                <a:spcBef>
                  <a:spcPct val="0"/>
                </a:spcBef>
                <a:spcAft>
                  <a:spcPct val="15000"/>
                </a:spcAft>
              </a:pPr>
              <a:r>
                <a:rPr lang="en-IN" sz="1600" b="1" i="1" dirty="0">
                  <a:solidFill>
                    <a:srgbClr val="4096A7"/>
                  </a:solidFill>
                </a:rPr>
                <a:t>Gold Chain,</a:t>
              </a:r>
            </a:p>
            <a:p>
              <a:pPr marL="0" lvl="1" defTabSz="800100">
                <a:lnSpc>
                  <a:spcPct val="90000"/>
                </a:lnSpc>
                <a:spcBef>
                  <a:spcPct val="0"/>
                </a:spcBef>
                <a:spcAft>
                  <a:spcPct val="15000"/>
                </a:spcAft>
              </a:pPr>
              <a:r>
                <a:rPr lang="en-IN" sz="1600" b="1" i="1" dirty="0">
                  <a:solidFill>
                    <a:srgbClr val="4096A7"/>
                  </a:solidFill>
                </a:rPr>
                <a:t>Bridal, </a:t>
              </a:r>
            </a:p>
            <a:p>
              <a:pPr marL="0" lvl="1" defTabSz="800100">
                <a:lnSpc>
                  <a:spcPct val="90000"/>
                </a:lnSpc>
                <a:spcBef>
                  <a:spcPct val="0"/>
                </a:spcBef>
                <a:spcAft>
                  <a:spcPct val="15000"/>
                </a:spcAft>
              </a:pPr>
              <a:r>
                <a:rPr lang="en-IN" sz="1600" b="1" i="1" dirty="0">
                  <a:solidFill>
                    <a:srgbClr val="4096A7"/>
                  </a:solidFill>
                </a:rPr>
                <a:t>Beads, </a:t>
              </a:r>
            </a:p>
            <a:p>
              <a:pPr marL="0" lvl="1" defTabSz="800100">
                <a:lnSpc>
                  <a:spcPct val="90000"/>
                </a:lnSpc>
                <a:spcBef>
                  <a:spcPct val="0"/>
                </a:spcBef>
                <a:spcAft>
                  <a:spcPct val="15000"/>
                </a:spcAft>
              </a:pPr>
              <a:r>
                <a:rPr lang="en-IN" sz="1600" b="1" i="1" dirty="0">
                  <a:solidFill>
                    <a:srgbClr val="4096A7"/>
                  </a:solidFill>
                </a:rPr>
                <a:t>Pre-owned </a:t>
              </a:r>
            </a:p>
            <a:p>
              <a:pPr marL="171450" lvl="1" indent="-171450" defTabSz="800100">
                <a:lnSpc>
                  <a:spcPct val="90000"/>
                </a:lnSpc>
                <a:spcBef>
                  <a:spcPct val="0"/>
                </a:spcBef>
                <a:spcAft>
                  <a:spcPct val="15000"/>
                </a:spcAft>
                <a:buChar char="••"/>
              </a:pPr>
              <a:endParaRPr lang="en-IN" sz="1500" i="1" kern="1200" dirty="0">
                <a:solidFill>
                  <a:schemeClr val="tx1"/>
                </a:solidFill>
              </a:endParaRPr>
            </a:p>
            <a:p>
              <a:pPr marL="0" lvl="1" defTabSz="800100">
                <a:lnSpc>
                  <a:spcPct val="90000"/>
                </a:lnSpc>
                <a:spcBef>
                  <a:spcPct val="0"/>
                </a:spcBef>
                <a:spcAft>
                  <a:spcPct val="15000"/>
                </a:spcAft>
              </a:pPr>
              <a:r>
                <a:rPr lang="en-IN" sz="1800" b="1" kern="1200" dirty="0">
                  <a:solidFill>
                    <a:schemeClr val="tx1"/>
                  </a:solidFill>
                </a:rPr>
                <a:t>Insight</a:t>
              </a:r>
              <a:r>
                <a:rPr lang="en-IN" sz="1600" kern="1200" dirty="0">
                  <a:solidFill>
                    <a:schemeClr val="tx1"/>
                  </a:solidFill>
                </a:rPr>
                <a:t>: Indicates that </a:t>
              </a:r>
              <a:r>
                <a:rPr lang="en-IN" sz="1600" dirty="0">
                  <a:solidFill>
                    <a:schemeClr val="tx1"/>
                  </a:solidFill>
                </a:rPr>
                <a:t>sales value is less</a:t>
              </a:r>
              <a:endParaRPr lang="en-IN" sz="1600" i="1" kern="1200" dirty="0">
                <a:solidFill>
                  <a:schemeClr val="tx1"/>
                </a:solidFill>
              </a:endParaRPr>
            </a:p>
          </p:txBody>
        </p:sp>
        <p:sp>
          <p:nvSpPr>
            <p:cNvPr id="42" name="Freeform 41"/>
            <p:cNvSpPr/>
            <p:nvPr/>
          </p:nvSpPr>
          <p:spPr>
            <a:xfrm rot="16200000">
              <a:off x="7081676"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336587" bIns="0"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Negative Impact</a:t>
              </a:r>
              <a:endParaRPr lang="en-IN" sz="2700" kern="1200" dirty="0">
                <a:solidFill>
                  <a:srgbClr val="4096A7"/>
                </a:solidFill>
              </a:endParaRPr>
            </a:p>
          </p:txBody>
        </p:sp>
        <p:sp>
          <p:nvSpPr>
            <p:cNvPr id="43" name="Freeform 42"/>
            <p:cNvSpPr/>
            <p:nvPr/>
          </p:nvSpPr>
          <p:spPr>
            <a:xfrm>
              <a:off x="9385777"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0" lvl="1" defTabSz="800100">
                <a:lnSpc>
                  <a:spcPct val="90000"/>
                </a:lnSpc>
                <a:spcBef>
                  <a:spcPct val="0"/>
                </a:spcBef>
                <a:spcAft>
                  <a:spcPct val="15000"/>
                </a:spcAft>
              </a:pPr>
              <a:r>
                <a:rPr lang="en-IN" sz="1800" b="1" kern="1200" dirty="0">
                  <a:solidFill>
                    <a:schemeClr val="tx1"/>
                  </a:solidFill>
                </a:rPr>
                <a:t>Categories</a:t>
              </a:r>
            </a:p>
            <a:p>
              <a:pPr marL="0" lvl="1" defTabSz="800100">
                <a:lnSpc>
                  <a:spcPct val="90000"/>
                </a:lnSpc>
                <a:spcBef>
                  <a:spcPct val="0"/>
                </a:spcBef>
                <a:spcAft>
                  <a:spcPct val="15000"/>
                </a:spcAft>
              </a:pPr>
              <a:r>
                <a:rPr lang="en-IN" sz="1600" b="1" i="1" dirty="0">
                  <a:solidFill>
                    <a:srgbClr val="4096A7"/>
                  </a:solidFill>
                </a:rPr>
                <a:t>Gold Wed Bands,</a:t>
              </a:r>
            </a:p>
            <a:p>
              <a:pPr marL="0" lvl="1" defTabSz="800100">
                <a:lnSpc>
                  <a:spcPct val="90000"/>
                </a:lnSpc>
                <a:spcBef>
                  <a:spcPct val="0"/>
                </a:spcBef>
                <a:spcAft>
                  <a:spcPct val="15000"/>
                </a:spcAft>
              </a:pPr>
              <a:r>
                <a:rPr lang="en-IN" sz="1600" b="1" i="1" dirty="0">
                  <a:solidFill>
                    <a:srgbClr val="4096A7"/>
                  </a:solidFill>
                </a:rPr>
                <a:t>Diamond Solitaire Jewellery</a:t>
              </a:r>
            </a:p>
            <a:p>
              <a:pPr marL="171450" lvl="1" indent="-171450" defTabSz="800100">
                <a:lnSpc>
                  <a:spcPct val="90000"/>
                </a:lnSpc>
                <a:spcBef>
                  <a:spcPct val="0"/>
                </a:spcBef>
                <a:spcAft>
                  <a:spcPct val="15000"/>
                </a:spcAft>
                <a:buChar char="••"/>
              </a:pPr>
              <a:endParaRPr lang="en-IN" sz="1500" i="1" kern="1200" dirty="0">
                <a:solidFill>
                  <a:schemeClr val="tx1"/>
                </a:solidFill>
              </a:endParaRPr>
            </a:p>
            <a:p>
              <a:pPr marL="0" lvl="1" algn="l" defTabSz="800100">
                <a:lnSpc>
                  <a:spcPct val="90000"/>
                </a:lnSpc>
                <a:spcBef>
                  <a:spcPct val="0"/>
                </a:spcBef>
                <a:spcAft>
                  <a:spcPct val="15000"/>
                </a:spcAft>
              </a:pPr>
              <a:r>
                <a:rPr lang="en-IN" sz="1800" b="1" kern="1200" dirty="0">
                  <a:solidFill>
                    <a:schemeClr val="tx1"/>
                  </a:solidFill>
                </a:rPr>
                <a:t>Insight</a:t>
              </a:r>
              <a:r>
                <a:rPr lang="en-IN" sz="1600" kern="1200" dirty="0">
                  <a:solidFill>
                    <a:schemeClr val="tx1"/>
                  </a:solidFill>
                </a:rPr>
                <a:t>: Indicates these products are </a:t>
              </a:r>
              <a:r>
                <a:rPr lang="en-IN" sz="1600" dirty="0">
                  <a:solidFill>
                    <a:schemeClr val="tx1"/>
                  </a:solidFill>
                </a:rPr>
                <a:t>not meeting customer e</a:t>
              </a:r>
              <a:r>
                <a:rPr lang="en-IN" sz="1600" kern="1200" dirty="0">
                  <a:solidFill>
                    <a:schemeClr val="tx1"/>
                  </a:solidFill>
                </a:rPr>
                <a:t>xpectations.</a:t>
              </a:r>
              <a:r>
                <a:rPr lang="en-IN" sz="1500" i="1" kern="1200" dirty="0">
                  <a:solidFill>
                    <a:schemeClr val="tx1"/>
                  </a:solidFill>
                </a:rPr>
                <a:t>	</a:t>
              </a:r>
            </a:p>
          </p:txBody>
        </p:sp>
      </p:grpSp>
      <p:pic>
        <p:nvPicPr>
          <p:cNvPr id="4" name="Graphic 3" descr="Close">
            <a:extLst>
              <a:ext uri="{FF2B5EF4-FFF2-40B4-BE49-F238E27FC236}">
                <a16:creationId xmlns:a16="http://schemas.microsoft.com/office/drawing/2014/main" id="{F1BC3D99-336F-45E0-9E21-7440D36EEC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7869" y="1977183"/>
            <a:ext cx="914400" cy="914400"/>
          </a:xfrm>
          <a:prstGeom prst="rect">
            <a:avLst/>
          </a:prstGeom>
        </p:spPr>
      </p:pic>
      <p:pic>
        <p:nvPicPr>
          <p:cNvPr id="6" name="Graphic 5" descr="Add">
            <a:extLst>
              <a:ext uri="{FF2B5EF4-FFF2-40B4-BE49-F238E27FC236}">
                <a16:creationId xmlns:a16="http://schemas.microsoft.com/office/drawing/2014/main" id="{4AC75D1F-E73C-4798-B82D-3270BA672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774" y="1977183"/>
            <a:ext cx="914400" cy="914400"/>
          </a:xfrm>
          <a:prstGeom prst="rect">
            <a:avLst/>
          </a:prstGeom>
        </p:spPr>
      </p:pic>
      <p:pic>
        <p:nvPicPr>
          <p:cNvPr id="21" name="Graphic 20" descr="Eject">
            <a:extLst>
              <a:ext uri="{FF2B5EF4-FFF2-40B4-BE49-F238E27FC236}">
                <a16:creationId xmlns:a16="http://schemas.microsoft.com/office/drawing/2014/main" id="{63B7CD08-A28D-4EB2-B130-AEC37484B8F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0106"/>
          <a:stretch/>
        </p:blipFill>
        <p:spPr>
          <a:xfrm>
            <a:off x="9879069" y="2136453"/>
            <a:ext cx="914400" cy="364787"/>
          </a:xfrm>
          <a:prstGeom prst="rect">
            <a:avLst/>
          </a:prstGeom>
        </p:spPr>
      </p:pic>
      <p:pic>
        <p:nvPicPr>
          <p:cNvPr id="17" name="Graphic 16" descr="Add">
            <a:extLst>
              <a:ext uri="{FF2B5EF4-FFF2-40B4-BE49-F238E27FC236}">
                <a16:creationId xmlns:a16="http://schemas.microsoft.com/office/drawing/2014/main" id="{4AEEDBC7-DFA3-4AA7-A683-5684A1BAB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6621" y="1977183"/>
            <a:ext cx="914400" cy="914400"/>
          </a:xfrm>
          <a:prstGeom prst="rect">
            <a:avLst/>
          </a:prstGeom>
        </p:spPr>
      </p:pic>
      <p:sp>
        <p:nvSpPr>
          <p:cNvPr id="18" name="TextBox 17">
            <a:extLst>
              <a:ext uri="{FF2B5EF4-FFF2-40B4-BE49-F238E27FC236}">
                <a16:creationId xmlns:a16="http://schemas.microsoft.com/office/drawing/2014/main" id="{8AFCCD60-AE50-C445-8AA8-EC97D0251774}"/>
              </a:ext>
            </a:extLst>
          </p:cNvPr>
          <p:cNvSpPr txBox="1"/>
          <p:nvPr/>
        </p:nvSpPr>
        <p:spPr>
          <a:xfrm>
            <a:off x="669166" y="1348155"/>
            <a:ext cx="10764458" cy="584775"/>
          </a:xfrm>
          <a:prstGeom prst="rect">
            <a:avLst/>
          </a:prstGeom>
          <a:noFill/>
        </p:spPr>
        <p:txBody>
          <a:bodyPr wrap="square" rtlCol="0">
            <a:spAutoFit/>
          </a:bodyPr>
          <a:lstStyle/>
          <a:p>
            <a:br>
              <a:rPr lang="en-IN" sz="1600" dirty="0"/>
            </a:br>
            <a:r>
              <a:rPr lang="en-IN" sz="1600" dirty="0"/>
              <a:t>Basis the level of impact, we grouped these together in three broader categories – No Impact, Low Impact and High Impact. </a:t>
            </a:r>
          </a:p>
        </p:txBody>
      </p:sp>
      <p:sp>
        <p:nvSpPr>
          <p:cNvPr id="19" name="Title 1">
            <a:extLst>
              <a:ext uri="{FF2B5EF4-FFF2-40B4-BE49-F238E27FC236}">
                <a16:creationId xmlns:a16="http://schemas.microsoft.com/office/drawing/2014/main" id="{36A6DDEC-FA7D-4D44-9AD6-2E100A72FE71}"/>
              </a:ext>
            </a:extLst>
          </p:cNvPr>
          <p:cNvSpPr txBox="1">
            <a:spLocks/>
          </p:cNvSpPr>
          <p:nvPr/>
        </p:nvSpPr>
        <p:spPr>
          <a:xfrm>
            <a:off x="838200" y="675374"/>
            <a:ext cx="10515600" cy="70506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Analysis: </a:t>
            </a:r>
            <a:r>
              <a:rPr lang="en-IN" sz="2800" dirty="0">
                <a:solidFill>
                  <a:srgbClr val="4096A7"/>
                </a:solidFill>
                <a:latin typeface="Helvetica" pitchFamily="2" charset="0"/>
              </a:rPr>
              <a:t>Impact on Return Value – Product Level</a:t>
            </a:r>
            <a:endParaRPr lang="en-US" dirty="0">
              <a:solidFill>
                <a:srgbClr val="4096A7"/>
              </a:solidFill>
              <a:latin typeface="Helvetica" pitchFamily="2" charset="0"/>
            </a:endParaRPr>
          </a:p>
        </p:txBody>
      </p:sp>
    </p:spTree>
    <p:extLst>
      <p:ext uri="{BB962C8B-B14F-4D97-AF65-F5344CB8AC3E}">
        <p14:creationId xmlns:p14="http://schemas.microsoft.com/office/powerpoint/2010/main" val="147066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3924801725"/>
              </p:ext>
            </p:extLst>
          </p:nvPr>
        </p:nvGraphicFramePr>
        <p:xfrm>
          <a:off x="892444" y="2090691"/>
          <a:ext cx="10358148" cy="736600"/>
        </p:xfrm>
        <a:graphic>
          <a:graphicData uri="http://schemas.openxmlformats.org/drawingml/2006/table">
            <a:tbl>
              <a:tblPr firstRow="1" bandRow="1">
                <a:tableStyleId>{21E4AEA4-8DFA-4A89-87EB-49C32662AFE0}</a:tableStyleId>
              </a:tblPr>
              <a:tblGrid>
                <a:gridCol w="3452716">
                  <a:extLst>
                    <a:ext uri="{9D8B030D-6E8A-4147-A177-3AD203B41FA5}">
                      <a16:colId xmlns:a16="http://schemas.microsoft.com/office/drawing/2014/main" val="20000"/>
                    </a:ext>
                  </a:extLst>
                </a:gridCol>
                <a:gridCol w="3452716">
                  <a:extLst>
                    <a:ext uri="{9D8B030D-6E8A-4147-A177-3AD203B41FA5}">
                      <a16:colId xmlns:a16="http://schemas.microsoft.com/office/drawing/2014/main" val="20001"/>
                    </a:ext>
                  </a:extLst>
                </a:gridCol>
                <a:gridCol w="3452716">
                  <a:extLst>
                    <a:ext uri="{9D8B030D-6E8A-4147-A177-3AD203B41FA5}">
                      <a16:colId xmlns:a16="http://schemas.microsoft.com/office/drawing/2014/main" val="20002"/>
                    </a:ext>
                  </a:extLst>
                </a:gridCol>
              </a:tblGrid>
              <a:tr h="305268">
                <a:tc>
                  <a:txBody>
                    <a:bodyPr/>
                    <a:lstStyle/>
                    <a:p>
                      <a:r>
                        <a:rPr lang="en-US" dirty="0"/>
                        <a:t>           </a:t>
                      </a:r>
                    </a:p>
                  </a:txBody>
                  <a:tcPr>
                    <a:solidFill>
                      <a:srgbClr val="4096A7"/>
                    </a:solidFill>
                  </a:tcPr>
                </a:tc>
                <a:tc>
                  <a:txBody>
                    <a:bodyPr/>
                    <a:lstStyle/>
                    <a:p>
                      <a:pPr algn="ctr"/>
                      <a:r>
                        <a:rPr lang="en-US" sz="1600" b="0" i="1" dirty="0"/>
                        <a:t>       Sales Quantity</a:t>
                      </a:r>
                    </a:p>
                  </a:txBody>
                  <a:tcPr>
                    <a:solidFill>
                      <a:srgbClr val="4096A7"/>
                    </a:solidFill>
                  </a:tcPr>
                </a:tc>
                <a:tc>
                  <a:txBody>
                    <a:bodyPr/>
                    <a:lstStyle/>
                    <a:p>
                      <a:pPr algn="ctr"/>
                      <a:r>
                        <a:rPr lang="en-US" sz="1600" b="0" i="1" dirty="0"/>
                        <a:t>          Sales</a:t>
                      </a:r>
                      <a:r>
                        <a:rPr lang="en-US" sz="1600" b="0" i="1" baseline="0" dirty="0"/>
                        <a:t> Value</a:t>
                      </a:r>
                      <a:endParaRPr lang="en-US" sz="1600" b="0" i="1" dirty="0"/>
                    </a:p>
                  </a:txBody>
                  <a:tcPr>
                    <a:solidFill>
                      <a:srgbClr val="4096A7"/>
                    </a:solidFill>
                  </a:tcPr>
                </a:tc>
                <a:extLst>
                  <a:ext uri="{0D108BD9-81ED-4DB2-BD59-A6C34878D82A}">
                    <a16:rowId xmlns:a16="http://schemas.microsoft.com/office/drawing/2014/main" val="10000"/>
                  </a:ext>
                </a:extLst>
              </a:tr>
              <a:tr h="370840">
                <a:tc>
                  <a:txBody>
                    <a:bodyPr/>
                    <a:lstStyle/>
                    <a:p>
                      <a:r>
                        <a:rPr lang="en-US" dirty="0"/>
                        <a:t>           </a:t>
                      </a:r>
                      <a:r>
                        <a:rPr lang="en-US" sz="1600" b="0" i="1" kern="1200" dirty="0">
                          <a:solidFill>
                            <a:schemeClr val="lt1"/>
                          </a:solidFill>
                          <a:latin typeface="+mn-lt"/>
                          <a:ea typeface="+mn-ea"/>
                          <a:cs typeface="+mn-cs"/>
                        </a:rPr>
                        <a:t>Bops User</a:t>
                      </a:r>
                      <a:endParaRPr lang="en-US" sz="1800" b="0" i="1" kern="1200" dirty="0">
                        <a:solidFill>
                          <a:schemeClr val="lt1"/>
                        </a:solidFill>
                        <a:latin typeface="+mn-lt"/>
                        <a:ea typeface="+mn-ea"/>
                        <a:cs typeface="+mn-cs"/>
                      </a:endParaRPr>
                    </a:p>
                  </a:txBody>
                  <a:tcPr>
                    <a:solidFill>
                      <a:srgbClr val="4096A7"/>
                    </a:solidFill>
                  </a:tcPr>
                </a:tc>
                <a:tc>
                  <a:txBody>
                    <a:bodyPr/>
                    <a:lstStyle/>
                    <a:p>
                      <a:r>
                        <a:rPr lang="en-US" dirty="0"/>
                        <a:t>        4.1% Decrease</a:t>
                      </a:r>
                    </a:p>
                  </a:txBody>
                  <a:tcPr>
                    <a:solidFill>
                      <a:srgbClr val="ADCED6"/>
                    </a:solidFill>
                  </a:tcPr>
                </a:tc>
                <a:tc>
                  <a:txBody>
                    <a:bodyPr/>
                    <a:lstStyle/>
                    <a:p>
                      <a:r>
                        <a:rPr lang="en-US" dirty="0"/>
                        <a:t>         </a:t>
                      </a:r>
                      <a:r>
                        <a:rPr lang="hr-HR" dirty="0"/>
                        <a:t>4.4%</a:t>
                      </a:r>
                      <a:r>
                        <a:rPr lang="hr-HR" baseline="0" dirty="0"/>
                        <a:t> Decrease</a:t>
                      </a:r>
                      <a:endParaRPr lang="en-US" dirty="0"/>
                    </a:p>
                  </a:txBody>
                  <a:tcPr>
                    <a:solidFill>
                      <a:srgbClr val="ADCED6"/>
                    </a:solidFill>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96362773"/>
              </p:ext>
            </p:extLst>
          </p:nvPr>
        </p:nvGraphicFramePr>
        <p:xfrm>
          <a:off x="896074" y="1719851"/>
          <a:ext cx="10354517" cy="396240"/>
        </p:xfrm>
        <a:graphic>
          <a:graphicData uri="http://schemas.openxmlformats.org/drawingml/2006/table">
            <a:tbl>
              <a:tblPr firstRow="1" bandRow="1">
                <a:tableStyleId>{5C22544A-7EE6-4342-B048-85BDC9FD1C3A}</a:tableStyleId>
              </a:tblPr>
              <a:tblGrid>
                <a:gridCol w="10354517">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         Impact</a:t>
                      </a:r>
                      <a:r>
                        <a:rPr lang="en-US" sz="2000" b="1" baseline="0" dirty="0">
                          <a:solidFill>
                            <a:schemeClr val="bg1"/>
                          </a:solidFill>
                        </a:rPr>
                        <a:t> on Sales of using BOPS Service</a:t>
                      </a:r>
                      <a:endParaRPr lang="en-US" sz="2000" b="1" dirty="0">
                        <a:solidFill>
                          <a:schemeClr val="bg1"/>
                        </a:solidFill>
                      </a:endParaRPr>
                    </a:p>
                  </a:txBody>
                  <a:tcPr>
                    <a:solidFill>
                      <a:srgbClr val="4096A7"/>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838200" y="2968370"/>
            <a:ext cx="10774357" cy="1200329"/>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a:t>A customer using BOPS service buys  </a:t>
            </a:r>
            <a:r>
              <a:rPr lang="en-US" b="1" dirty="0"/>
              <a:t>4.1% </a:t>
            </a:r>
            <a:r>
              <a:rPr lang="en-US" dirty="0"/>
              <a:t>less quantity and </a:t>
            </a:r>
            <a:r>
              <a:rPr lang="en-US" b="1" dirty="0"/>
              <a:t>4.4 %</a:t>
            </a:r>
            <a:r>
              <a:rPr lang="en-US" dirty="0"/>
              <a:t> less sales value than a customer who doesn’t use BOPS service.</a:t>
            </a:r>
          </a:p>
          <a:p>
            <a:pPr marL="285750" lvl="0" indent="-285750">
              <a:buFont typeface="Arial" panose="020B0604020202020204" pitchFamily="34" charset="0"/>
              <a:buChar char="•"/>
              <a:defRPr/>
            </a:pPr>
            <a:r>
              <a:rPr lang="en-US" dirty="0"/>
              <a:t>It is likely that a customer using BOPS has easy access to the store and might prefer to do most of the purchases in-store, given that the inventory information is now available.</a:t>
            </a:r>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57C559E-AEEA-174D-8D8E-5E664F043D08}"/>
              </a:ext>
            </a:extLst>
          </p:cNvPr>
          <p:cNvSpPr txBox="1"/>
          <p:nvPr/>
        </p:nvSpPr>
        <p:spPr>
          <a:xfrm>
            <a:off x="892444" y="4283172"/>
            <a:ext cx="10358148" cy="2123658"/>
          </a:xfrm>
          <a:prstGeom prst="rect">
            <a:avLst/>
          </a:prstGeom>
          <a:noFill/>
        </p:spPr>
        <p:txBody>
          <a:bodyPr wrap="square" rtlCol="0">
            <a:spAutoFit/>
          </a:bodyPr>
          <a:lstStyle/>
          <a:p>
            <a:pPr lvl="0">
              <a:defRPr/>
            </a:pPr>
            <a:r>
              <a:rPr lang="en-US" dirty="0">
                <a:solidFill>
                  <a:srgbClr val="4096A7"/>
                </a:solidFill>
                <a:latin typeface="Helvetica" pitchFamily="2" charset="0"/>
              </a:rPr>
              <a:t>Return Behavior</a:t>
            </a:r>
            <a:endParaRPr lang="en-US" dirty="0"/>
          </a:p>
          <a:p>
            <a:pPr marL="285750" lvl="0" indent="-285750">
              <a:buFont typeface="Arial" panose="020B0604020202020204" pitchFamily="34" charset="0"/>
              <a:buChar char="•"/>
              <a:defRPr/>
            </a:pPr>
            <a:r>
              <a:rPr lang="en-US" dirty="0"/>
              <a:t>Return propensity of  a customer who uses BOPS service is </a:t>
            </a:r>
            <a:r>
              <a:rPr lang="en-US" sz="2400" b="1" i="1" dirty="0">
                <a:solidFill>
                  <a:srgbClr val="FF0000"/>
                </a:solidFill>
              </a:rPr>
              <a:t>36.9 PERCENTAGE POINTS</a:t>
            </a:r>
            <a:r>
              <a:rPr lang="en-US" dirty="0"/>
              <a:t> more than a customer who doesn’t use BOPS Service.</a:t>
            </a:r>
          </a:p>
          <a:p>
            <a:pPr marL="285750" lvl="0" indent="-285750">
              <a:buFont typeface="Arial" panose="020B0604020202020204" pitchFamily="34" charset="0"/>
              <a:buChar char="•"/>
              <a:defRPr/>
            </a:pPr>
            <a:r>
              <a:rPr lang="en-US" dirty="0"/>
              <a:t>Ease of return that comes with using BOPS service is a likely explanation of the higher probability of return behavior. If the product doesn’t match consumer’s expectation, they can initiate a return easily since they are already at store.</a:t>
            </a:r>
          </a:p>
          <a:p>
            <a:pPr lvl="0">
              <a:defRPr/>
            </a:pPr>
            <a:endParaRPr lang="en-US" dirty="0"/>
          </a:p>
        </p:txBody>
      </p:sp>
      <p:sp>
        <p:nvSpPr>
          <p:cNvPr id="3" name="Rectangle 2">
            <a:extLst>
              <a:ext uri="{FF2B5EF4-FFF2-40B4-BE49-F238E27FC236}">
                <a16:creationId xmlns:a16="http://schemas.microsoft.com/office/drawing/2014/main" id="{6358897B-C932-1647-9898-8546A56F0B43}"/>
              </a:ext>
            </a:extLst>
          </p:cNvPr>
          <p:cNvSpPr/>
          <p:nvPr/>
        </p:nvSpPr>
        <p:spPr>
          <a:xfrm>
            <a:off x="838200" y="1330981"/>
            <a:ext cx="1864613" cy="369332"/>
          </a:xfrm>
          <a:prstGeom prst="rect">
            <a:avLst/>
          </a:prstGeom>
        </p:spPr>
        <p:txBody>
          <a:bodyPr wrap="none">
            <a:spAutoFit/>
          </a:bodyPr>
          <a:lstStyle/>
          <a:p>
            <a:pPr lvl="0">
              <a:defRPr/>
            </a:pPr>
            <a:r>
              <a:rPr lang="en-US" dirty="0">
                <a:solidFill>
                  <a:srgbClr val="4096A7"/>
                </a:solidFill>
                <a:latin typeface="Helvetica" pitchFamily="2" charset="0"/>
              </a:rPr>
              <a:t>Buying Behavior</a:t>
            </a:r>
            <a:endParaRPr lang="en-US" dirty="0"/>
          </a:p>
        </p:txBody>
      </p:sp>
      <p:sp>
        <p:nvSpPr>
          <p:cNvPr id="9" name="Title 1">
            <a:extLst>
              <a:ext uri="{FF2B5EF4-FFF2-40B4-BE49-F238E27FC236}">
                <a16:creationId xmlns:a16="http://schemas.microsoft.com/office/drawing/2014/main" id="{B141C3DD-098D-CC4B-AD97-7B2ACA37C055}"/>
              </a:ext>
            </a:extLst>
          </p:cNvPr>
          <p:cNvSpPr txBox="1">
            <a:spLocks/>
          </p:cNvSpPr>
          <p:nvPr/>
        </p:nvSpPr>
        <p:spPr>
          <a:xfrm>
            <a:off x="838200" y="675342"/>
            <a:ext cx="10515600" cy="70512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Analysis: </a:t>
            </a:r>
            <a:r>
              <a:rPr lang="en-US" sz="2800" dirty="0">
                <a:solidFill>
                  <a:srgbClr val="4096A7"/>
                </a:solidFill>
                <a:latin typeface="Helvetica" pitchFamily="2" charset="0"/>
              </a:rPr>
              <a:t>Customer level analysis – </a:t>
            </a:r>
            <a:r>
              <a:rPr lang="en-US" sz="2000" dirty="0">
                <a:solidFill>
                  <a:srgbClr val="4096A7"/>
                </a:solidFill>
                <a:latin typeface="Helvetica" pitchFamily="2" charset="0"/>
              </a:rPr>
              <a:t>Buying and Return Behavior</a:t>
            </a:r>
            <a:endParaRPr lang="en-US" dirty="0">
              <a:solidFill>
                <a:srgbClr val="4096A7"/>
              </a:solidFill>
              <a:latin typeface="Helvetica" pitchFamily="2" charset="0"/>
            </a:endParaRPr>
          </a:p>
        </p:txBody>
      </p:sp>
    </p:spTree>
    <p:extLst>
      <p:ext uri="{BB962C8B-B14F-4D97-AF65-F5344CB8AC3E}">
        <p14:creationId xmlns:p14="http://schemas.microsoft.com/office/powerpoint/2010/main" val="51949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E030B2-18AB-1C4C-B1D7-CA59975DA0BF}"/>
              </a:ext>
            </a:extLst>
          </p:cNvPr>
          <p:cNvSpPr txBox="1">
            <a:spLocks/>
          </p:cNvSpPr>
          <p:nvPr/>
        </p:nvSpPr>
        <p:spPr>
          <a:xfrm>
            <a:off x="734028" y="598295"/>
            <a:ext cx="10515600" cy="64940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Helvetica" pitchFamily="2" charset="0"/>
              </a:rPr>
              <a:t>Insights and Recommendations</a:t>
            </a:r>
          </a:p>
        </p:txBody>
      </p:sp>
      <p:sp>
        <p:nvSpPr>
          <p:cNvPr id="6" name="Rectangle 5">
            <a:extLst>
              <a:ext uri="{FF2B5EF4-FFF2-40B4-BE49-F238E27FC236}">
                <a16:creationId xmlns:a16="http://schemas.microsoft.com/office/drawing/2014/main" id="{235676D9-0BEE-1844-A50D-265D566A1457}"/>
              </a:ext>
            </a:extLst>
          </p:cNvPr>
          <p:cNvSpPr/>
          <p:nvPr/>
        </p:nvSpPr>
        <p:spPr>
          <a:xfrm>
            <a:off x="734028" y="1570869"/>
            <a:ext cx="11043444" cy="2031325"/>
          </a:xfrm>
          <a:prstGeom prst="rect">
            <a:avLst/>
          </a:prstGeom>
          <a:noFill/>
        </p:spPr>
        <p:txBody>
          <a:bodyPr wrap="square">
            <a:spAutoFit/>
          </a:bodyPr>
          <a:lstStyle/>
          <a:p>
            <a:r>
              <a:rPr lang="en-US" dirty="0"/>
              <a:t>Currently, overall online sales is showing a decreasing trend after BOPS strategy implementation. Over a period:</a:t>
            </a:r>
          </a:p>
          <a:p>
            <a:pPr marL="342900" indent="-342900">
              <a:buFontTx/>
              <a:buChar char="-"/>
            </a:pPr>
            <a:r>
              <a:rPr lang="en-US" dirty="0"/>
              <a:t>Understand the </a:t>
            </a:r>
            <a:r>
              <a:rPr lang="en-US" b="1" i="1" dirty="0">
                <a:solidFill>
                  <a:srgbClr val="FF0000"/>
                </a:solidFill>
              </a:rPr>
              <a:t>CHANNEL SHIFT EFFECT</a:t>
            </a:r>
            <a:r>
              <a:rPr lang="en-US" i="1" dirty="0"/>
              <a:t>,</a:t>
            </a:r>
            <a:r>
              <a:rPr lang="en-US" b="1" i="1" dirty="0"/>
              <a:t> </a:t>
            </a:r>
            <a:r>
              <a:rPr lang="en-US" dirty="0"/>
              <a:t>shift of customers from the online to the brick-and-mortar channel and the conversion of online customers to store customers.</a:t>
            </a:r>
          </a:p>
          <a:p>
            <a:pPr marL="342900" indent="-342900">
              <a:buFontTx/>
              <a:buChar char="-"/>
            </a:pPr>
            <a:r>
              <a:rPr lang="en-US" dirty="0"/>
              <a:t>Measure the true impact of BOPS by analyzing </a:t>
            </a:r>
            <a:r>
              <a:rPr lang="en-US" b="1" i="1" dirty="0">
                <a:solidFill>
                  <a:srgbClr val="FF0000"/>
                </a:solidFill>
              </a:rPr>
              <a:t>ONLINE AND PHYSICAL STORE SALES </a:t>
            </a:r>
            <a:r>
              <a:rPr lang="en-US" dirty="0"/>
              <a:t>together.</a:t>
            </a:r>
          </a:p>
          <a:p>
            <a:pPr marL="342900" indent="-342900">
              <a:buFontTx/>
              <a:buChar char="-"/>
            </a:pPr>
            <a:r>
              <a:rPr lang="en-US" dirty="0"/>
              <a:t>Focus on products with positive impact on sales and less returns : </a:t>
            </a:r>
            <a:r>
              <a:rPr lang="en-US" b="1" i="1" dirty="0">
                <a:solidFill>
                  <a:srgbClr val="FF0000"/>
                </a:solidFill>
              </a:rPr>
              <a:t>BEADS and WATCHES.</a:t>
            </a:r>
          </a:p>
          <a:p>
            <a:pPr marL="342900" indent="-342900">
              <a:buFontTx/>
              <a:buChar char="-"/>
            </a:pPr>
            <a:endParaRPr lang="en-US" dirty="0"/>
          </a:p>
          <a:p>
            <a:pPr marL="342900" indent="-342900">
              <a:buFontTx/>
              <a:buChar char="-"/>
            </a:pPr>
            <a:r>
              <a:rPr lang="en-US" dirty="0"/>
              <a:t>Increase in return probability for online purchases: To reduce returns, </a:t>
            </a:r>
            <a:r>
              <a:rPr lang="en-US" b="1" i="1" dirty="0">
                <a:solidFill>
                  <a:srgbClr val="4096A7"/>
                </a:solidFill>
              </a:rPr>
              <a:t>ENHANCE BOPS EXPERIENCE.</a:t>
            </a:r>
            <a:endParaRPr lang="en-US" dirty="0"/>
          </a:p>
        </p:txBody>
      </p:sp>
      <p:sp>
        <p:nvSpPr>
          <p:cNvPr id="8" name="Rectangle 7">
            <a:extLst>
              <a:ext uri="{FF2B5EF4-FFF2-40B4-BE49-F238E27FC236}">
                <a16:creationId xmlns:a16="http://schemas.microsoft.com/office/drawing/2014/main" id="{FD9BD310-3862-3749-BCBA-BC43D28EBD2A}"/>
              </a:ext>
            </a:extLst>
          </p:cNvPr>
          <p:cNvSpPr/>
          <p:nvPr/>
        </p:nvSpPr>
        <p:spPr>
          <a:xfrm>
            <a:off x="1104206" y="3645477"/>
            <a:ext cx="7306422" cy="1754326"/>
          </a:xfrm>
          <a:prstGeom prst="rect">
            <a:avLst/>
          </a:prstGeom>
        </p:spPr>
        <p:txBody>
          <a:bodyPr wrap="square">
            <a:spAutoFit/>
          </a:bodyPr>
          <a:lstStyle/>
          <a:p>
            <a:pPr marL="342900" indent="-342900">
              <a:buFont typeface="Wingdings" pitchFamily="2" charset="2"/>
              <a:buChar char="ü"/>
            </a:pPr>
            <a:r>
              <a:rPr lang="en-US" dirty="0"/>
              <a:t>Train in-store employees for a seamless BOPS execution; better customer experience.</a:t>
            </a:r>
          </a:p>
          <a:p>
            <a:pPr marL="342900" indent="-342900">
              <a:buFont typeface="Wingdings" pitchFamily="2" charset="2"/>
              <a:buChar char="ü"/>
            </a:pPr>
            <a:r>
              <a:rPr lang="en-US" dirty="0"/>
              <a:t>Dedicated counters for BOPS pick-ups and related customer enquiries.</a:t>
            </a:r>
          </a:p>
          <a:p>
            <a:pPr marL="342900" indent="-342900">
              <a:buFont typeface="Wingdings" pitchFamily="2" charset="2"/>
              <a:buChar char="ü"/>
            </a:pPr>
            <a:r>
              <a:rPr lang="en-US" dirty="0"/>
              <a:t>Online inventory should be in sync with in-store availability.</a:t>
            </a:r>
          </a:p>
          <a:p>
            <a:pPr marL="342900" indent="-342900">
              <a:buFont typeface="Wingdings" pitchFamily="2" charset="2"/>
              <a:buChar char="ü"/>
            </a:pPr>
            <a:r>
              <a:rPr lang="en-US" dirty="0">
                <a:solidFill>
                  <a:srgbClr val="000000"/>
                </a:solidFill>
                <a:latin typeface="Lora"/>
              </a:rPr>
              <a:t>Satisfied customer testimonials on website (i.e. product quality, accept refunds and store pick up is hassle free).</a:t>
            </a:r>
            <a:endParaRPr lang="en-US" dirty="0"/>
          </a:p>
        </p:txBody>
      </p:sp>
      <p:pic>
        <p:nvPicPr>
          <p:cNvPr id="12" name="Picture 11">
            <a:extLst>
              <a:ext uri="{FF2B5EF4-FFF2-40B4-BE49-F238E27FC236}">
                <a16:creationId xmlns:a16="http://schemas.microsoft.com/office/drawing/2014/main" id="{9AC9367A-3433-AC48-95C1-5D4C19CA4475}"/>
              </a:ext>
            </a:extLst>
          </p:cNvPr>
          <p:cNvPicPr>
            <a:picLocks noChangeAspect="1"/>
          </p:cNvPicPr>
          <p:nvPr/>
        </p:nvPicPr>
        <p:blipFill>
          <a:blip r:embed="rId2"/>
          <a:stretch>
            <a:fillRect/>
          </a:stretch>
        </p:blipFill>
        <p:spPr>
          <a:xfrm>
            <a:off x="8780806" y="3967414"/>
            <a:ext cx="1788366" cy="1828555"/>
          </a:xfrm>
          <a:prstGeom prst="rect">
            <a:avLst/>
          </a:prstGeom>
        </p:spPr>
      </p:pic>
    </p:spTree>
    <p:extLst>
      <p:ext uri="{BB962C8B-B14F-4D97-AF65-F5344CB8AC3E}">
        <p14:creationId xmlns:p14="http://schemas.microsoft.com/office/powerpoint/2010/main" val="347884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7992F-123E-9645-9E33-DFC5FC75E096}"/>
              </a:ext>
            </a:extLst>
          </p:cNvPr>
          <p:cNvSpPr>
            <a:spLocks noGrp="1"/>
          </p:cNvSpPr>
          <p:nvPr>
            <p:ph type="title"/>
          </p:nvPr>
        </p:nvSpPr>
        <p:spPr>
          <a:xfrm>
            <a:off x="838200" y="675342"/>
            <a:ext cx="10515600" cy="705129"/>
          </a:xfrm>
          <a:noFill/>
        </p:spPr>
        <p:txBody>
          <a:bodyPr vert="horz" wrap="square" lIns="91440" tIns="45720" rIns="91440" bIns="45720" rtlCol="0" anchor="ctr">
            <a:spAutoFit/>
          </a:bodyPr>
          <a:lstStyle/>
          <a:p>
            <a:r>
              <a:rPr lang="en-US" dirty="0">
                <a:latin typeface="Helvetica" pitchFamily="2" charset="0"/>
              </a:rPr>
              <a:t>Limitations</a:t>
            </a:r>
          </a:p>
        </p:txBody>
      </p:sp>
      <p:sp>
        <p:nvSpPr>
          <p:cNvPr id="5" name="Rectangle 4">
            <a:extLst>
              <a:ext uri="{FF2B5EF4-FFF2-40B4-BE49-F238E27FC236}">
                <a16:creationId xmlns:a16="http://schemas.microsoft.com/office/drawing/2014/main" id="{82B39504-796F-BD44-97AC-FE2D2D0B8B2A}"/>
              </a:ext>
            </a:extLst>
          </p:cNvPr>
          <p:cNvSpPr/>
          <p:nvPr/>
        </p:nvSpPr>
        <p:spPr>
          <a:xfrm>
            <a:off x="838200" y="1608597"/>
            <a:ext cx="9535510" cy="2123658"/>
          </a:xfrm>
          <a:prstGeom prst="rect">
            <a:avLst/>
          </a:prstGeom>
        </p:spPr>
        <p:txBody>
          <a:bodyPr wrap="square">
            <a:spAutoFit/>
          </a:bodyPr>
          <a:lstStyle/>
          <a:p>
            <a:pPr marL="342900" indent="-342900">
              <a:buFontTx/>
              <a:buChar char="-"/>
            </a:pPr>
            <a:r>
              <a:rPr lang="en-US" sz="2400" b="1" i="1" dirty="0">
                <a:solidFill>
                  <a:srgbClr val="FF0000"/>
                </a:solidFill>
              </a:rPr>
              <a:t>DISTANCE </a:t>
            </a:r>
            <a:r>
              <a:rPr lang="en-US" sz="2000" dirty="0"/>
              <a:t>between customer’s residence and nearest pick-up store location.</a:t>
            </a:r>
          </a:p>
          <a:p>
            <a:pPr marL="342900" indent="-342900">
              <a:buFontTx/>
              <a:buChar char="-"/>
            </a:pPr>
            <a:endParaRPr lang="en-US" sz="2000" dirty="0"/>
          </a:p>
          <a:p>
            <a:pPr marL="342900" indent="-342900">
              <a:buFontTx/>
              <a:buChar char="-"/>
            </a:pPr>
            <a:r>
              <a:rPr lang="en-US" sz="2000" dirty="0"/>
              <a:t>More information required on </a:t>
            </a:r>
            <a:r>
              <a:rPr lang="en-US" sz="2400" b="1" i="1" dirty="0">
                <a:solidFill>
                  <a:srgbClr val="FF0000"/>
                </a:solidFill>
              </a:rPr>
              <a:t>STORE CHANNELS</a:t>
            </a:r>
            <a:r>
              <a:rPr lang="en-US" sz="2000" dirty="0"/>
              <a:t>, currently limited to store number 2, 6 and 5998.</a:t>
            </a:r>
          </a:p>
          <a:p>
            <a:pPr marL="342900" indent="-342900">
              <a:buFontTx/>
              <a:buChar char="-"/>
            </a:pPr>
            <a:endParaRPr lang="en-US" sz="2000" dirty="0"/>
          </a:p>
          <a:p>
            <a:pPr marL="342900" indent="-342900">
              <a:buFontTx/>
              <a:buChar char="-"/>
            </a:pPr>
            <a:r>
              <a:rPr lang="en-US" sz="2000" dirty="0"/>
              <a:t>Information required for </a:t>
            </a:r>
            <a:r>
              <a:rPr lang="en-US" sz="2400" b="1" i="1" dirty="0">
                <a:solidFill>
                  <a:srgbClr val="FF0000"/>
                </a:solidFill>
              </a:rPr>
              <a:t>SHIPPING POLICY</a:t>
            </a:r>
            <a:r>
              <a:rPr lang="en-US" sz="2000" b="1" i="1" dirty="0">
                <a:solidFill>
                  <a:srgbClr val="FF0000"/>
                </a:solidFill>
              </a:rPr>
              <a:t>.</a:t>
            </a:r>
            <a:endParaRPr lang="en-US" sz="2000" dirty="0"/>
          </a:p>
        </p:txBody>
      </p:sp>
      <p:grpSp>
        <p:nvGrpSpPr>
          <p:cNvPr id="19" name="Group 18">
            <a:extLst>
              <a:ext uri="{FF2B5EF4-FFF2-40B4-BE49-F238E27FC236}">
                <a16:creationId xmlns:a16="http://schemas.microsoft.com/office/drawing/2014/main" id="{4ED77383-E35A-F141-9B27-BA223F4EC2CE}"/>
              </a:ext>
            </a:extLst>
          </p:cNvPr>
          <p:cNvGrpSpPr/>
          <p:nvPr/>
        </p:nvGrpSpPr>
        <p:grpSpPr>
          <a:xfrm>
            <a:off x="8717173" y="4081299"/>
            <a:ext cx="2843891" cy="2336207"/>
            <a:chOff x="8631829" y="3846451"/>
            <a:chExt cx="2843891" cy="2336207"/>
          </a:xfrm>
        </p:grpSpPr>
        <p:pic>
          <p:nvPicPr>
            <p:cNvPr id="12" name="Picture 11">
              <a:extLst>
                <a:ext uri="{FF2B5EF4-FFF2-40B4-BE49-F238E27FC236}">
                  <a16:creationId xmlns:a16="http://schemas.microsoft.com/office/drawing/2014/main" id="{4B564DD9-DC87-1144-B8AF-584B9BAA0888}"/>
                </a:ext>
              </a:extLst>
            </p:cNvPr>
            <p:cNvPicPr>
              <a:picLocks noChangeAspect="1"/>
            </p:cNvPicPr>
            <p:nvPr/>
          </p:nvPicPr>
          <p:blipFill>
            <a:blip r:embed="rId3"/>
            <a:stretch>
              <a:fillRect/>
            </a:stretch>
          </p:blipFill>
          <p:spPr>
            <a:xfrm>
              <a:off x="9796143" y="3846451"/>
              <a:ext cx="1679577" cy="1679577"/>
            </a:xfrm>
            <a:prstGeom prst="rect">
              <a:avLst/>
            </a:prstGeom>
          </p:spPr>
        </p:pic>
        <p:pic>
          <p:nvPicPr>
            <p:cNvPr id="13" name="Picture 12">
              <a:extLst>
                <a:ext uri="{FF2B5EF4-FFF2-40B4-BE49-F238E27FC236}">
                  <a16:creationId xmlns:a16="http://schemas.microsoft.com/office/drawing/2014/main" id="{F6144997-7889-EE48-9FB9-38BA7551BDDD}"/>
                </a:ext>
              </a:extLst>
            </p:cNvPr>
            <p:cNvPicPr>
              <a:picLocks noChangeAspect="1"/>
            </p:cNvPicPr>
            <p:nvPr/>
          </p:nvPicPr>
          <p:blipFill>
            <a:blip r:embed="rId4"/>
            <a:stretch>
              <a:fillRect/>
            </a:stretch>
          </p:blipFill>
          <p:spPr>
            <a:xfrm>
              <a:off x="8959148" y="5062598"/>
              <a:ext cx="1120060" cy="1120060"/>
            </a:xfrm>
            <a:prstGeom prst="rect">
              <a:avLst/>
            </a:prstGeom>
          </p:spPr>
        </p:pic>
        <p:pic>
          <p:nvPicPr>
            <p:cNvPr id="15" name="Picture 14">
              <a:extLst>
                <a:ext uri="{FF2B5EF4-FFF2-40B4-BE49-F238E27FC236}">
                  <a16:creationId xmlns:a16="http://schemas.microsoft.com/office/drawing/2014/main" id="{F42782CB-3C16-BA42-99CE-8748DFFD261D}"/>
                </a:ext>
              </a:extLst>
            </p:cNvPr>
            <p:cNvPicPr>
              <a:picLocks noChangeAspect="1"/>
            </p:cNvPicPr>
            <p:nvPr/>
          </p:nvPicPr>
          <p:blipFill>
            <a:blip r:embed="rId5"/>
            <a:stretch>
              <a:fillRect/>
            </a:stretch>
          </p:blipFill>
          <p:spPr>
            <a:xfrm>
              <a:off x="8631829" y="3998295"/>
              <a:ext cx="1064303" cy="1064303"/>
            </a:xfrm>
            <a:prstGeom prst="ellipse">
              <a:avLst/>
            </a:prstGeom>
            <a:solidFill>
              <a:srgbClr val="FFC000"/>
            </a:solidFill>
          </p:spPr>
        </p:pic>
      </p:grpSp>
      <p:sp>
        <p:nvSpPr>
          <p:cNvPr id="20" name="Rectangle 19">
            <a:extLst>
              <a:ext uri="{FF2B5EF4-FFF2-40B4-BE49-F238E27FC236}">
                <a16:creationId xmlns:a16="http://schemas.microsoft.com/office/drawing/2014/main" id="{6FC81398-4D50-8847-8AB8-20AB679DDECD}"/>
              </a:ext>
            </a:extLst>
          </p:cNvPr>
          <p:cNvSpPr/>
          <p:nvPr/>
        </p:nvSpPr>
        <p:spPr>
          <a:xfrm>
            <a:off x="838200" y="4031394"/>
            <a:ext cx="7118131" cy="1077218"/>
          </a:xfrm>
          <a:prstGeom prst="rect">
            <a:avLst/>
          </a:prstGeom>
        </p:spPr>
        <p:txBody>
          <a:bodyPr wrap="square">
            <a:spAutoFit/>
          </a:bodyPr>
          <a:lstStyle/>
          <a:p>
            <a:pPr marL="342900" indent="-342900">
              <a:buFontTx/>
              <a:buChar char="-"/>
            </a:pPr>
            <a:r>
              <a:rPr lang="en-US" sz="2000" dirty="0"/>
              <a:t>No information about  physical store sales and returns for measuring BOPS true impact (</a:t>
            </a:r>
            <a:r>
              <a:rPr lang="en-US" sz="2400" b="1" i="1" dirty="0">
                <a:solidFill>
                  <a:srgbClr val="FF0000"/>
                </a:solidFill>
              </a:rPr>
              <a:t>CROSS-SELLING</a:t>
            </a:r>
            <a:r>
              <a:rPr lang="en-US" sz="2000" dirty="0"/>
              <a:t> effect due to sales of additional products).</a:t>
            </a:r>
          </a:p>
        </p:txBody>
      </p:sp>
    </p:spTree>
    <p:extLst>
      <p:ext uri="{BB962C8B-B14F-4D97-AF65-F5344CB8AC3E}">
        <p14:creationId xmlns:p14="http://schemas.microsoft.com/office/powerpoint/2010/main" val="1793067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7371661" y="800111"/>
            <a:ext cx="4645250" cy="2889114"/>
          </a:xfrm>
        </p:spPr>
        <p:txBody>
          <a:bodyPr vert="horz" lIns="91440" tIns="45720" rIns="91440" bIns="45720" rtlCol="0" anchor="b">
            <a:normAutofit/>
          </a:bodyPr>
          <a:lstStyle/>
          <a:p>
            <a:r>
              <a:rPr lang="en-US" sz="6000" dirty="0"/>
              <a:t>Appendix</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vector graphics, text&#10;&#10;Description automatically generated">
            <a:extLst>
              <a:ext uri="{FF2B5EF4-FFF2-40B4-BE49-F238E27FC236}">
                <a16:creationId xmlns:a16="http://schemas.microsoft.com/office/drawing/2014/main" id="{D5E26AB0-4E12-9249-AFEE-3725D796690D}"/>
              </a:ext>
            </a:extLst>
          </p:cNvPr>
          <p:cNvPicPr>
            <a:picLocks noChangeAspect="1"/>
          </p:cNvPicPr>
          <p:nvPr/>
        </p:nvPicPr>
        <p:blipFill rotWithShape="1">
          <a:blip r:embed="rId3"/>
          <a:srcRect l="16170" r="18168"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075602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838200" y="760141"/>
            <a:ext cx="10515600" cy="535531"/>
          </a:xfrm>
          <a:noFill/>
        </p:spPr>
        <p:txBody>
          <a:bodyPr vert="horz" wrap="square" lIns="91440" tIns="45720" rIns="91440" bIns="45720" rtlCol="0" anchor="ctr">
            <a:spAutoFit/>
          </a:bodyPr>
          <a:lstStyle/>
          <a:p>
            <a:r>
              <a:rPr lang="en-US" sz="3200" dirty="0">
                <a:solidFill>
                  <a:srgbClr val="4096A7"/>
                </a:solidFill>
                <a:latin typeface="+mn-lt"/>
              </a:rPr>
              <a:t>Model – Question 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7A4C4-3D74-47BC-BD4C-F2ACE4DCCC9B}"/>
                  </a:ext>
                </a:extLst>
              </p:cNvPr>
              <p:cNvSpPr txBox="1"/>
              <p:nvPr/>
            </p:nvSpPr>
            <p:spPr>
              <a:xfrm>
                <a:off x="838200" y="1200656"/>
                <a:ext cx="10696905" cy="607987"/>
              </a:xfrm>
              <a:prstGeom prst="rect">
                <a:avLst/>
              </a:prstGeom>
              <a:noFill/>
            </p:spPr>
            <p:txBody>
              <a:bodyPr wrap="square" rtlCol="0">
                <a:spAutoFit/>
              </a:bodyPr>
              <a:lstStyle/>
              <a:p>
                <a:r>
                  <a:rPr lang="en-US" sz="1600" dirty="0"/>
                  <a:t>salesquantity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avg</m:t>
                    </m:r>
                    <m:r>
                      <m:rPr>
                        <m:nor/>
                      </m:rPr>
                      <a:rPr lang="en-US" sz="1600" dirty="0"/>
                      <m:t>_</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dirty="0"/>
                      <m:t>avg</m:t>
                    </m:r>
                    <m:r>
                      <m:rPr>
                        <m:nor/>
                      </m:rPr>
                      <a:rPr lang="en-US" sz="1600" dirty="0"/>
                      <m:t>_</m:t>
                    </m:r>
                    <m:r>
                      <m:rPr>
                        <m:nor/>
                      </m:rPr>
                      <a:rPr lang="en-US" sz="1600" dirty="0"/>
                      <m:t>childowne</m:t>
                    </m:r>
                  </m:oMath>
                </a14:m>
                <a:r>
                  <a:rPr lang="en-US" sz="1600" dirty="0"/>
                  <a:t>r</a:t>
                </a:r>
              </a:p>
            </p:txBody>
          </p:sp>
        </mc:Choice>
        <mc:Fallback xmlns="">
          <p:sp>
            <p:nvSpPr>
              <p:cNvPr id="3" name="TextBox 2">
                <a:extLst>
                  <a:ext uri="{FF2B5EF4-FFF2-40B4-BE49-F238E27FC236}">
                    <a16:creationId xmlns:a16="http://schemas.microsoft.com/office/drawing/2014/main" id="{F8C7A4C4-3D74-47BC-BD4C-F2ACE4DCCC9B}"/>
                  </a:ext>
                </a:extLst>
              </p:cNvPr>
              <p:cNvSpPr txBox="1">
                <a:spLocks noRot="1" noChangeAspect="1" noMove="1" noResize="1" noEditPoints="1" noAdjustHandles="1" noChangeArrowheads="1" noChangeShapeType="1" noTextEdit="1"/>
              </p:cNvSpPr>
              <p:nvPr/>
            </p:nvSpPr>
            <p:spPr>
              <a:xfrm>
                <a:off x="838200" y="1200656"/>
                <a:ext cx="10696905" cy="607987"/>
              </a:xfrm>
              <a:prstGeom prst="rect">
                <a:avLst/>
              </a:prstGeom>
              <a:blipFill>
                <a:blip r:embed="rId3"/>
                <a:stretch>
                  <a:fillRect l="-237" t="-208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00CEBB-44AF-4E83-840D-1A1F563DCA69}"/>
                  </a:ext>
                </a:extLst>
              </p:cNvPr>
              <p:cNvSpPr txBox="1"/>
              <p:nvPr/>
            </p:nvSpPr>
            <p:spPr>
              <a:xfrm>
                <a:off x="847788" y="1824473"/>
                <a:ext cx="10696905" cy="584775"/>
              </a:xfrm>
              <a:prstGeom prst="rect">
                <a:avLst/>
              </a:prstGeom>
              <a:noFill/>
            </p:spPr>
            <p:txBody>
              <a:bodyPr wrap="square" rtlCol="0">
                <a:spAutoFit/>
              </a:bodyPr>
              <a:lstStyle/>
              <a:p>
                <a:r>
                  <a:rPr lang="en-US" sz="1600" dirty="0"/>
                  <a:t>log(</a:t>
                </a:r>
                <a:r>
                  <a:rPr lang="en-US" sz="1600" dirty="0" err="1"/>
                  <a:t>salesvalue</a:t>
                </a:r>
                <a:r>
                  <a:rPr lang="en-US" sz="1600" dirty="0"/>
                  <a:t>)=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avg</m:t>
                    </m:r>
                    <m:r>
                      <m:rPr>
                        <m:nor/>
                      </m:rPr>
                      <a:rPr lang="en-US" sz="1600" dirty="0"/>
                      <m:t>_</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dirty="0"/>
                      <m:t>avg</m:t>
                    </m:r>
                    <m:r>
                      <m:rPr>
                        <m:nor/>
                      </m:rPr>
                      <a:rPr lang="en-US" sz="1600" dirty="0"/>
                      <m:t>_</m:t>
                    </m:r>
                    <m:r>
                      <m:rPr>
                        <m:nor/>
                      </m:rPr>
                      <a:rPr lang="en-US" sz="1600" dirty="0"/>
                      <m:t>childowne</m:t>
                    </m:r>
                  </m:oMath>
                </a14:m>
                <a:r>
                  <a:rPr lang="en-US" sz="1600" dirty="0"/>
                  <a:t>r</a:t>
                </a:r>
              </a:p>
            </p:txBody>
          </p:sp>
        </mc:Choice>
        <mc:Fallback xmlns="">
          <p:sp>
            <p:nvSpPr>
              <p:cNvPr id="7" name="TextBox 6">
                <a:extLst>
                  <a:ext uri="{FF2B5EF4-FFF2-40B4-BE49-F238E27FC236}">
                    <a16:creationId xmlns:a16="http://schemas.microsoft.com/office/drawing/2014/main" id="{5200CEBB-44AF-4E83-840D-1A1F563DCA69}"/>
                  </a:ext>
                </a:extLst>
              </p:cNvPr>
              <p:cNvSpPr txBox="1">
                <a:spLocks noRot="1" noChangeAspect="1" noMove="1" noResize="1" noEditPoints="1" noAdjustHandles="1" noChangeArrowheads="1" noChangeShapeType="1" noTextEdit="1"/>
              </p:cNvSpPr>
              <p:nvPr/>
            </p:nvSpPr>
            <p:spPr>
              <a:xfrm>
                <a:off x="847788" y="1824473"/>
                <a:ext cx="10696905" cy="584775"/>
              </a:xfrm>
              <a:prstGeom prst="rect">
                <a:avLst/>
              </a:prstGeom>
              <a:blipFill>
                <a:blip r:embed="rId4"/>
                <a:stretch>
                  <a:fillRect l="-237"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39DC7A-7B4E-4016-BCF7-64C659BA4658}"/>
                  </a:ext>
                </a:extLst>
              </p:cNvPr>
              <p:cNvSpPr txBox="1"/>
              <p:nvPr/>
            </p:nvSpPr>
            <p:spPr>
              <a:xfrm>
                <a:off x="866963" y="3023063"/>
                <a:ext cx="10696905" cy="584775"/>
              </a:xfrm>
              <a:prstGeom prst="rect">
                <a:avLst/>
              </a:prstGeom>
              <a:noFill/>
            </p:spPr>
            <p:txBody>
              <a:bodyPr wrap="square" rtlCol="0">
                <a:spAutoFit/>
              </a:bodyPr>
              <a:lstStyle/>
              <a:p>
                <a:r>
                  <a:rPr lang="en-US" sz="1600" dirty="0" err="1"/>
                  <a:t>returnquantity</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oMath>
                </a14:m>
                <a:r>
                  <a:rPr lang="en-US" sz="1600" dirty="0"/>
                  <a:t> log_salesquantity</a:t>
                </a:r>
              </a:p>
            </p:txBody>
          </p:sp>
        </mc:Choice>
        <mc:Fallback xmlns="">
          <p:sp>
            <p:nvSpPr>
              <p:cNvPr id="11" name="TextBox 10">
                <a:extLst>
                  <a:ext uri="{FF2B5EF4-FFF2-40B4-BE49-F238E27FC236}">
                    <a16:creationId xmlns:a16="http://schemas.microsoft.com/office/drawing/2014/main" id="{8939DC7A-7B4E-4016-BCF7-64C659BA4658}"/>
                  </a:ext>
                </a:extLst>
              </p:cNvPr>
              <p:cNvSpPr txBox="1">
                <a:spLocks noRot="1" noChangeAspect="1" noMove="1" noResize="1" noEditPoints="1" noAdjustHandles="1" noChangeArrowheads="1" noChangeShapeType="1" noTextEdit="1"/>
              </p:cNvSpPr>
              <p:nvPr/>
            </p:nvSpPr>
            <p:spPr>
              <a:xfrm>
                <a:off x="866963" y="3023063"/>
                <a:ext cx="10696905" cy="584775"/>
              </a:xfrm>
              <a:prstGeom prst="rect">
                <a:avLst/>
              </a:prstGeom>
              <a:blipFill>
                <a:blip r:embed="rId5"/>
                <a:stretch>
                  <a:fillRect l="-237"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AFA04A-111F-4E79-9817-18BC52264E73}"/>
                  </a:ext>
                </a:extLst>
              </p:cNvPr>
              <p:cNvSpPr txBox="1"/>
              <p:nvPr/>
            </p:nvSpPr>
            <p:spPr>
              <a:xfrm>
                <a:off x="866963" y="3603730"/>
                <a:ext cx="10696905" cy="584775"/>
              </a:xfrm>
              <a:prstGeom prst="rect">
                <a:avLst/>
              </a:prstGeom>
              <a:noFill/>
            </p:spPr>
            <p:txBody>
              <a:bodyPr wrap="square" rtlCol="0">
                <a:spAutoFit/>
              </a:bodyPr>
              <a:lstStyle/>
              <a:p>
                <a:r>
                  <a:rPr lang="en-US" sz="1600" dirty="0"/>
                  <a:t>log(</a:t>
                </a:r>
                <a:r>
                  <a:rPr lang="en-US" sz="1600" dirty="0" err="1"/>
                  <a:t>returnvalue</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oMath>
                </a14:m>
                <a:r>
                  <a:rPr lang="en-US" sz="1600" dirty="0"/>
                  <a:t> </a:t>
                </a:r>
                <a:r>
                  <a:rPr lang="en-US" sz="1600" dirty="0" err="1"/>
                  <a:t>log_salesvalue</a:t>
                </a:r>
                <a:endParaRPr lang="en-US" sz="1600" dirty="0"/>
              </a:p>
            </p:txBody>
          </p:sp>
        </mc:Choice>
        <mc:Fallback xmlns="">
          <p:sp>
            <p:nvSpPr>
              <p:cNvPr id="12" name="TextBox 11">
                <a:extLst>
                  <a:ext uri="{FF2B5EF4-FFF2-40B4-BE49-F238E27FC236}">
                    <a16:creationId xmlns:a16="http://schemas.microsoft.com/office/drawing/2014/main" id="{09AFA04A-111F-4E79-9817-18BC52264E73}"/>
                  </a:ext>
                </a:extLst>
              </p:cNvPr>
              <p:cNvSpPr txBox="1">
                <a:spLocks noRot="1" noChangeAspect="1" noMove="1" noResize="1" noEditPoints="1" noAdjustHandles="1" noChangeArrowheads="1" noChangeShapeType="1" noTextEdit="1"/>
              </p:cNvSpPr>
              <p:nvPr/>
            </p:nvSpPr>
            <p:spPr>
              <a:xfrm>
                <a:off x="866963" y="3603730"/>
                <a:ext cx="10696905" cy="584775"/>
              </a:xfrm>
              <a:prstGeom prst="rect">
                <a:avLst/>
              </a:prstGeom>
              <a:blipFill>
                <a:blip r:embed="rId6"/>
                <a:stretch>
                  <a:fillRect l="-237" t="-2128" b="-10638"/>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0AF48834-4D6E-4DEF-944F-213C19A3B736}"/>
              </a:ext>
            </a:extLst>
          </p:cNvPr>
          <p:cNvSpPr txBox="1">
            <a:spLocks/>
          </p:cNvSpPr>
          <p:nvPr/>
        </p:nvSpPr>
        <p:spPr>
          <a:xfrm>
            <a:off x="838200" y="2572042"/>
            <a:ext cx="10515600" cy="535531"/>
          </a:xfrm>
          <a:prstGeom prst="rect">
            <a:avLst/>
          </a:prstGeom>
          <a:noFill/>
        </p:spPr>
        <p:txBody>
          <a:bodyPr vert="horz" wrap="square" lIns="91440" tIns="45720" rIns="91440" bIns="45720" rtlCol="0" anchor="ctr">
            <a:spAutoFit/>
          </a:bodyPr>
          <a:lstStyle>
            <a:lvl1pPr>
              <a:lnSpc>
                <a:spcPct val="90000"/>
              </a:lnSpc>
              <a:spcBef>
                <a:spcPct val="0"/>
              </a:spcBef>
              <a:buNone/>
              <a:defRPr sz="3200">
                <a:solidFill>
                  <a:srgbClr val="4096A7"/>
                </a:solidFill>
                <a:ea typeface="+mj-ea"/>
                <a:cs typeface="+mj-cs"/>
              </a:defRPr>
            </a:lvl1pPr>
          </a:lstStyle>
          <a:p>
            <a:r>
              <a:rPr lang="en-US" dirty="0"/>
              <a:t>Model – Question 2</a:t>
            </a:r>
          </a:p>
        </p:txBody>
      </p:sp>
      <p:sp>
        <p:nvSpPr>
          <p:cNvPr id="8" name="Title 1">
            <a:extLst>
              <a:ext uri="{FF2B5EF4-FFF2-40B4-BE49-F238E27FC236}">
                <a16:creationId xmlns:a16="http://schemas.microsoft.com/office/drawing/2014/main" id="{6F58C2DA-1670-7E4D-809D-19BED924D3B2}"/>
              </a:ext>
            </a:extLst>
          </p:cNvPr>
          <p:cNvSpPr txBox="1">
            <a:spLocks/>
          </p:cNvSpPr>
          <p:nvPr/>
        </p:nvSpPr>
        <p:spPr>
          <a:xfrm>
            <a:off x="866963" y="4268926"/>
            <a:ext cx="10515600" cy="535531"/>
          </a:xfrm>
          <a:prstGeom prst="rect">
            <a:avLst/>
          </a:prstGeom>
          <a:noFill/>
        </p:spPr>
        <p:txBody>
          <a:bodyPr vert="horz" wrap="square" lIns="91440" tIns="45720" rIns="91440" bIns="45720" rtlCol="0" anchor="ctr">
            <a:spAutoFit/>
          </a:bodyPr>
          <a:lstStyle>
            <a:defPPr>
              <a:defRPr lang="en-US"/>
            </a:defPPr>
            <a:lvl1pPr>
              <a:lnSpc>
                <a:spcPct val="90000"/>
              </a:lnSpc>
              <a:spcBef>
                <a:spcPct val="0"/>
              </a:spcBef>
              <a:buNone/>
              <a:defRPr sz="3200">
                <a:solidFill>
                  <a:srgbClr val="4096A7"/>
                </a:solidFill>
                <a:ea typeface="+mj-ea"/>
                <a:cs typeface="+mj-cs"/>
              </a:defRPr>
            </a:lvl1pPr>
          </a:lstStyle>
          <a:p>
            <a:r>
              <a:rPr lang="en-US" dirty="0"/>
              <a:t>Model – Question 3</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CA3284-DFE0-2C44-A518-286FB01AFD1C}"/>
                  </a:ext>
                </a:extLst>
              </p:cNvPr>
              <p:cNvSpPr txBox="1"/>
              <p:nvPr/>
            </p:nvSpPr>
            <p:spPr>
              <a:xfrm>
                <a:off x="968300" y="4758730"/>
                <a:ext cx="10696905" cy="607987"/>
              </a:xfrm>
              <a:prstGeom prst="rect">
                <a:avLst/>
              </a:prstGeom>
              <a:noFill/>
            </p:spPr>
            <p:txBody>
              <a:bodyPr wrap="square" rtlCol="0">
                <a:spAutoFit/>
              </a:bodyPr>
              <a:lstStyle/>
              <a:p>
                <a:r>
                  <a:rPr lang="en-US" sz="1600" dirty="0"/>
                  <a:t>salesquantity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a:latin typeface="Cambria Math" panose="02040503050406030204" pitchFamily="18" charset="0"/>
                      </a:rPr>
                      <m:t>bops</m:t>
                    </m:r>
                    <m:r>
                      <m:rPr>
                        <m:nor/>
                      </m:rPr>
                      <a:rPr lang="en-US" sz="1600" dirty="0">
                        <a:latin typeface="Cambria Math" panose="02040503050406030204" pitchFamily="18" charset="0"/>
                      </a:rPr>
                      <m:t>_</m:t>
                    </m:r>
                    <m:r>
                      <m:rPr>
                        <m:nor/>
                      </m:rPr>
                      <a:rPr lang="en-US" sz="1600" dirty="0">
                        <a:latin typeface="Cambria Math" panose="02040503050406030204" pitchFamily="18" charset="0"/>
                      </a:rPr>
                      <m:t>in</m:t>
                    </m:r>
                    <m:r>
                      <m:rPr>
                        <m:nor/>
                      </m:rPr>
                      <a:rPr lang="en-US" sz="1600" dirty="0">
                        <a:latin typeface="Cambria Math" panose="02040503050406030204" pitchFamily="18" charset="0"/>
                      </a:rPr>
                      <m:t>_</m:t>
                    </m:r>
                    <m:r>
                      <m:rPr>
                        <m:nor/>
                      </m:rPr>
                      <a:rPr lang="en-US" sz="1600" dirty="0">
                        <a:latin typeface="Cambria Math" panose="02040503050406030204" pitchFamily="18" charset="0"/>
                      </a:rPr>
                      <m:t>effect</m:t>
                    </m:r>
                    <m:r>
                      <m:rPr>
                        <m:nor/>
                      </m:rPr>
                      <a:rPr lang="en-US" sz="1600" b="0" i="0" dirty="0" smtClean="0"/>
                      <m:t>∗</m:t>
                    </m:r>
                    <m:r>
                      <m:rPr>
                        <m:sty m:val="p"/>
                      </m:rPr>
                      <a:rPr lang="en-US" sz="1600" b="0" i="0" dirty="0" smtClean="0">
                        <a:latin typeface="Cambria Math" panose="02040503050406030204" pitchFamily="18" charset="0"/>
                      </a:rPr>
                      <m:t>BOPS</m:t>
                    </m:r>
                    <m:r>
                      <a:rPr lang="en-US" sz="1600" b="0" i="0" dirty="0" smtClean="0">
                        <a:latin typeface="Cambria Math" panose="02040503050406030204" pitchFamily="18" charset="0"/>
                      </a:rPr>
                      <m:t>_</m:t>
                    </m:r>
                    <m:r>
                      <m:rPr>
                        <m:sty m:val="p"/>
                      </m:rPr>
                      <a:rPr lang="en-US" sz="1600" b="0" i="0" dirty="0" smtClean="0">
                        <a:latin typeface="Cambria Math" panose="02040503050406030204" pitchFamily="18" charset="0"/>
                      </a:rPr>
                      <m:t>user</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purchase</m:t>
                    </m:r>
                    <m:r>
                      <m:rPr>
                        <m:nor/>
                      </m:rPr>
                      <a:rPr lang="en-US" sz="1600" dirty="0"/>
                      <m:t>_</m:t>
                    </m:r>
                    <m:r>
                      <m:rPr>
                        <m:nor/>
                      </m:rPr>
                      <a:rPr lang="en-US" sz="1600" dirty="0"/>
                      <m:t>time</m:t>
                    </m:r>
                    <m:r>
                      <m:rPr>
                        <m:nor/>
                      </m:rPr>
                      <a:rPr lang="en-US" sz="1600" dirty="0"/>
                      <m:t>_</m:t>
                    </m:r>
                    <m:r>
                      <m:rPr>
                        <m:nor/>
                      </m:rPr>
                      <a:rPr lang="en-US" sz="1600" dirty="0"/>
                      <m:t>period</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store</m:t>
                    </m:r>
                    <m:r>
                      <m:rPr>
                        <m:nor/>
                      </m:rPr>
                      <a:rPr lang="en-US" sz="1600" dirty="0"/>
                      <m:t>_</m:t>
                    </m:r>
                    <m:r>
                      <m:rPr>
                        <m:nor/>
                      </m:rPr>
                      <a:rPr lang="en-US" sz="1600" dirty="0"/>
                      <m:t>number</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age</m:t>
                    </m:r>
                    <m:r>
                      <m:rPr>
                        <m:nor/>
                      </m:rPr>
                      <a:rPr lang="en-US" sz="1600" dirty="0"/>
                      <m:t>_</m:t>
                    </m:r>
                    <m:r>
                      <m:rPr>
                        <m:nor/>
                      </m:rPr>
                      <a:rPr lang="en-US" sz="1600" dirty="0"/>
                      <m:t>band</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est</m:t>
                    </m:r>
                    <m:r>
                      <m:rPr>
                        <m:nor/>
                      </m:rPr>
                      <a:rPr lang="en-US" sz="1600" dirty="0"/>
                      <m:t>_</m:t>
                    </m:r>
                    <m:r>
                      <m:rPr>
                        <m:nor/>
                      </m:rPr>
                      <a:rPr lang="en-US" sz="1600" dirty="0"/>
                      <m:t>income</m:t>
                    </m:r>
                    <m:r>
                      <m:rPr>
                        <m:nor/>
                      </m:rPr>
                      <a:rPr lang="en-US" sz="1600" dirty="0"/>
                      <m:t>_</m:t>
                    </m:r>
                    <m:r>
                      <m:rPr>
                        <m:nor/>
                      </m:rPr>
                      <a:rPr lang="en-US" sz="1600" dirty="0"/>
                      <m:t>code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b="0" i="0" dirty="0" smtClean="0">
                        <a:latin typeface="Cambria Math" panose="02040503050406030204" pitchFamily="18" charset="0"/>
                      </a:rPr>
                      <m:t>c</m:t>
                    </m:r>
                    <m:r>
                      <m:rPr>
                        <m:nor/>
                      </m:rPr>
                      <a:rPr lang="en-US" sz="1600" dirty="0"/>
                      <m:t>hil</m:t>
                    </m:r>
                    <m:r>
                      <m:rPr>
                        <m:nor/>
                      </m:rPr>
                      <a:rPr lang="en-US" sz="1600" b="0" i="0" dirty="0" smtClean="0"/>
                      <m:t>d</m:t>
                    </m:r>
                  </m:oMath>
                </a14:m>
                <a:endParaRPr lang="en-US" sz="1600" dirty="0"/>
              </a:p>
            </p:txBody>
          </p:sp>
        </mc:Choice>
        <mc:Fallback xmlns="">
          <p:sp>
            <p:nvSpPr>
              <p:cNvPr id="9" name="TextBox 8">
                <a:extLst>
                  <a:ext uri="{FF2B5EF4-FFF2-40B4-BE49-F238E27FC236}">
                    <a16:creationId xmlns:a16="http://schemas.microsoft.com/office/drawing/2014/main" id="{BDCA3284-DFE0-2C44-A518-286FB01AFD1C}"/>
                  </a:ext>
                </a:extLst>
              </p:cNvPr>
              <p:cNvSpPr txBox="1">
                <a:spLocks noRot="1" noChangeAspect="1" noMove="1" noResize="1" noEditPoints="1" noAdjustHandles="1" noChangeArrowheads="1" noChangeShapeType="1" noTextEdit="1"/>
              </p:cNvSpPr>
              <p:nvPr/>
            </p:nvSpPr>
            <p:spPr>
              <a:xfrm>
                <a:off x="968300" y="4758730"/>
                <a:ext cx="10696905" cy="607987"/>
              </a:xfrm>
              <a:prstGeom prst="rect">
                <a:avLst/>
              </a:prstGeom>
              <a:blipFill>
                <a:blip r:embed="rId7"/>
                <a:stretch>
                  <a:fillRect l="-237" t="-2041"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E7E755-D559-634A-B119-A253E5C80C64}"/>
                  </a:ext>
                </a:extLst>
              </p:cNvPr>
              <p:cNvSpPr txBox="1"/>
              <p:nvPr/>
            </p:nvSpPr>
            <p:spPr>
              <a:xfrm>
                <a:off x="968300" y="5366717"/>
                <a:ext cx="10696905" cy="607987"/>
              </a:xfrm>
              <a:prstGeom prst="rect">
                <a:avLst/>
              </a:prstGeom>
              <a:noFill/>
            </p:spPr>
            <p:txBody>
              <a:bodyPr wrap="square" rtlCol="0">
                <a:spAutoFit/>
              </a:bodyPr>
              <a:lstStyle/>
              <a:p>
                <a:r>
                  <a:rPr lang="en-US" sz="1600" dirty="0"/>
                  <a:t>log(</a:t>
                </a:r>
                <a:r>
                  <a:rPr lang="en-US" sz="1600" dirty="0" err="1"/>
                  <a:t>salesvalue</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a:latin typeface="Cambria Math" panose="02040503050406030204" pitchFamily="18" charset="0"/>
                      </a:rPr>
                      <m:t>bops</m:t>
                    </m:r>
                    <m:r>
                      <m:rPr>
                        <m:nor/>
                      </m:rPr>
                      <a:rPr lang="en-US" sz="1600" dirty="0">
                        <a:latin typeface="Cambria Math" panose="02040503050406030204" pitchFamily="18" charset="0"/>
                      </a:rPr>
                      <m:t>_</m:t>
                    </m:r>
                    <m:r>
                      <m:rPr>
                        <m:nor/>
                      </m:rPr>
                      <a:rPr lang="en-US" sz="1600" dirty="0">
                        <a:latin typeface="Cambria Math" panose="02040503050406030204" pitchFamily="18" charset="0"/>
                      </a:rPr>
                      <m:t>in</m:t>
                    </m:r>
                    <m:r>
                      <m:rPr>
                        <m:nor/>
                      </m:rPr>
                      <a:rPr lang="en-US" sz="1600" dirty="0">
                        <a:latin typeface="Cambria Math" panose="02040503050406030204" pitchFamily="18" charset="0"/>
                      </a:rPr>
                      <m:t>_</m:t>
                    </m:r>
                    <m:r>
                      <m:rPr>
                        <m:nor/>
                      </m:rPr>
                      <a:rPr lang="en-US" sz="1600" dirty="0">
                        <a:latin typeface="Cambria Math" panose="02040503050406030204" pitchFamily="18" charset="0"/>
                      </a:rPr>
                      <m:t>effect</m:t>
                    </m:r>
                    <m:r>
                      <m:rPr>
                        <m:nor/>
                      </m:rPr>
                      <a:rPr lang="en-US" sz="1600" b="0" i="0" dirty="0" smtClean="0"/>
                      <m:t>∗</m:t>
                    </m:r>
                    <m:r>
                      <m:rPr>
                        <m:sty m:val="p"/>
                      </m:rPr>
                      <a:rPr lang="en-US" sz="1600" b="0" i="0" dirty="0" smtClean="0">
                        <a:latin typeface="Cambria Math" panose="02040503050406030204" pitchFamily="18" charset="0"/>
                      </a:rPr>
                      <m:t>BOPS</m:t>
                    </m:r>
                    <m:r>
                      <a:rPr lang="en-US" sz="1600" b="0" i="0" dirty="0" smtClean="0">
                        <a:latin typeface="Cambria Math" panose="02040503050406030204" pitchFamily="18" charset="0"/>
                      </a:rPr>
                      <m:t>_</m:t>
                    </m:r>
                    <m:r>
                      <m:rPr>
                        <m:sty m:val="p"/>
                      </m:rPr>
                      <a:rPr lang="en-US" sz="1600" b="0" i="0" dirty="0" smtClean="0">
                        <a:latin typeface="Cambria Math" panose="02040503050406030204" pitchFamily="18" charset="0"/>
                      </a:rPr>
                      <m:t>user</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purchase</m:t>
                    </m:r>
                    <m:r>
                      <m:rPr>
                        <m:nor/>
                      </m:rPr>
                      <a:rPr lang="en-US" sz="1600" dirty="0"/>
                      <m:t>_</m:t>
                    </m:r>
                    <m:r>
                      <m:rPr>
                        <m:nor/>
                      </m:rPr>
                      <a:rPr lang="en-US" sz="1600" dirty="0"/>
                      <m:t>time</m:t>
                    </m:r>
                    <m:r>
                      <m:rPr>
                        <m:nor/>
                      </m:rPr>
                      <a:rPr lang="en-US" sz="1600" dirty="0"/>
                      <m:t>_</m:t>
                    </m:r>
                    <m:r>
                      <m:rPr>
                        <m:nor/>
                      </m:rPr>
                      <a:rPr lang="en-US" sz="1600" dirty="0"/>
                      <m:t>period</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store</m:t>
                    </m:r>
                    <m:r>
                      <m:rPr>
                        <m:nor/>
                      </m:rPr>
                      <a:rPr lang="en-US" sz="1600" dirty="0"/>
                      <m:t>_</m:t>
                    </m:r>
                    <m:r>
                      <m:rPr>
                        <m:nor/>
                      </m:rPr>
                      <a:rPr lang="en-US" sz="1600" dirty="0"/>
                      <m:t>number</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age</m:t>
                    </m:r>
                    <m:r>
                      <m:rPr>
                        <m:nor/>
                      </m:rPr>
                      <a:rPr lang="en-US" sz="1600" dirty="0"/>
                      <m:t>_</m:t>
                    </m:r>
                    <m:r>
                      <m:rPr>
                        <m:nor/>
                      </m:rPr>
                      <a:rPr lang="en-US" sz="1600" dirty="0"/>
                      <m:t>band</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est</m:t>
                    </m:r>
                    <m:r>
                      <m:rPr>
                        <m:nor/>
                      </m:rPr>
                      <a:rPr lang="en-US" sz="1600" dirty="0"/>
                      <m:t>_</m:t>
                    </m:r>
                    <m:r>
                      <m:rPr>
                        <m:nor/>
                      </m:rPr>
                      <a:rPr lang="en-US" sz="1600" dirty="0"/>
                      <m:t>income</m:t>
                    </m:r>
                    <m:r>
                      <m:rPr>
                        <m:nor/>
                      </m:rPr>
                      <a:rPr lang="en-US" sz="1600" dirty="0"/>
                      <m:t>_</m:t>
                    </m:r>
                    <m:r>
                      <m:rPr>
                        <m:nor/>
                      </m:rPr>
                      <a:rPr lang="en-US" sz="1600" dirty="0"/>
                      <m:t>code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b="0" i="0" dirty="0" smtClean="0">
                        <a:latin typeface="Cambria Math" panose="02040503050406030204" pitchFamily="18" charset="0"/>
                      </a:rPr>
                      <m:t>c</m:t>
                    </m:r>
                    <m:r>
                      <m:rPr>
                        <m:nor/>
                      </m:rPr>
                      <a:rPr lang="en-US" sz="1600" dirty="0"/>
                      <m:t>hil</m:t>
                    </m:r>
                    <m:r>
                      <m:rPr>
                        <m:nor/>
                      </m:rPr>
                      <a:rPr lang="en-US" sz="1600" b="0" i="0" dirty="0" smtClean="0"/>
                      <m:t>d</m:t>
                    </m:r>
                  </m:oMath>
                </a14:m>
                <a:endParaRPr lang="en-US" sz="1600" dirty="0"/>
              </a:p>
            </p:txBody>
          </p:sp>
        </mc:Choice>
        <mc:Fallback xmlns="">
          <p:sp>
            <p:nvSpPr>
              <p:cNvPr id="10" name="TextBox 9">
                <a:extLst>
                  <a:ext uri="{FF2B5EF4-FFF2-40B4-BE49-F238E27FC236}">
                    <a16:creationId xmlns:a16="http://schemas.microsoft.com/office/drawing/2014/main" id="{19E7E755-D559-634A-B119-A253E5C80C64}"/>
                  </a:ext>
                </a:extLst>
              </p:cNvPr>
              <p:cNvSpPr txBox="1">
                <a:spLocks noRot="1" noChangeAspect="1" noMove="1" noResize="1" noEditPoints="1" noAdjustHandles="1" noChangeArrowheads="1" noChangeShapeType="1" noTextEdit="1"/>
              </p:cNvSpPr>
              <p:nvPr/>
            </p:nvSpPr>
            <p:spPr>
              <a:xfrm>
                <a:off x="968300" y="5366717"/>
                <a:ext cx="10696905" cy="607987"/>
              </a:xfrm>
              <a:prstGeom prst="rect">
                <a:avLst/>
              </a:prstGeom>
              <a:blipFill>
                <a:blip r:embed="rId8"/>
                <a:stretch>
                  <a:fillRect l="-237" t="-4167" b="-6250"/>
                </a:stretch>
              </a:blipFill>
            </p:spPr>
            <p:txBody>
              <a:bodyPr/>
              <a:lstStyle/>
              <a:p>
                <a:r>
                  <a:rPr lang="en-US">
                    <a:noFill/>
                  </a:rPr>
                  <a:t> </a:t>
                </a:r>
              </a:p>
            </p:txBody>
          </p:sp>
        </mc:Fallback>
      </mc:AlternateContent>
    </p:spTree>
    <p:extLst>
      <p:ext uri="{BB962C8B-B14F-4D97-AF65-F5344CB8AC3E}">
        <p14:creationId xmlns:p14="http://schemas.microsoft.com/office/powerpoint/2010/main" val="2256138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838200" y="677041"/>
            <a:ext cx="10515600" cy="701731"/>
          </a:xfrm>
          <a:noFill/>
        </p:spPr>
        <p:txBody>
          <a:bodyPr vert="horz" wrap="square" lIns="91440" tIns="45720" rIns="91440" bIns="45720" rtlCol="0" anchor="ctr">
            <a:spAutoFit/>
          </a:bodyPr>
          <a:lstStyle/>
          <a:p>
            <a:r>
              <a:rPr lang="en-US" sz="3200" dirty="0">
                <a:solidFill>
                  <a:srgbClr val="4096A7"/>
                </a:solidFill>
                <a:latin typeface="+mn-lt"/>
              </a:rPr>
              <a:t>Model – Question 4</a:t>
            </a:r>
          </a:p>
        </p:txBody>
      </p:sp>
      <p:sp>
        <p:nvSpPr>
          <p:cNvPr id="7" name="Rectangle 6">
            <a:extLst>
              <a:ext uri="{FF2B5EF4-FFF2-40B4-BE49-F238E27FC236}">
                <a16:creationId xmlns:a16="http://schemas.microsoft.com/office/drawing/2014/main" id="{EC6F6A49-F613-468D-BB87-B0A21266CF56}"/>
              </a:ext>
            </a:extLst>
          </p:cNvPr>
          <p:cNvSpPr/>
          <p:nvPr/>
        </p:nvSpPr>
        <p:spPr>
          <a:xfrm>
            <a:off x="944147" y="1552659"/>
            <a:ext cx="11045829" cy="584775"/>
          </a:xfrm>
          <a:prstGeom prst="rect">
            <a:avLst/>
          </a:prstGeom>
        </p:spPr>
        <p:txBody>
          <a:bodyPr wrap="square">
            <a:spAutoFit/>
          </a:bodyPr>
          <a:lstStyle/>
          <a:p>
            <a:r>
              <a:rPr lang="en-US" sz="1600" dirty="0"/>
              <a:t>Return = </a:t>
            </a:r>
            <a:r>
              <a:rPr lang="el-GR" sz="1600" dirty="0"/>
              <a:t>β0+β1 </a:t>
            </a:r>
            <a:r>
              <a:rPr lang="en-US" sz="1600" dirty="0"/>
              <a:t>bops+ </a:t>
            </a:r>
            <a:r>
              <a:rPr lang="el-GR" sz="1600" dirty="0"/>
              <a:t>β2 </a:t>
            </a:r>
            <a:r>
              <a:rPr lang="en-US" sz="1600" dirty="0" err="1"/>
              <a:t>logprice</a:t>
            </a:r>
            <a:r>
              <a:rPr lang="en-US" sz="1600" dirty="0"/>
              <a:t> + </a:t>
            </a:r>
            <a:r>
              <a:rPr lang="el-GR" sz="1600" dirty="0"/>
              <a:t>β3 </a:t>
            </a:r>
            <a:r>
              <a:rPr lang="en-US" sz="1600" dirty="0" err="1"/>
              <a:t>product_category</a:t>
            </a:r>
            <a:r>
              <a:rPr lang="en-US" sz="1600" dirty="0"/>
              <a:t>+ </a:t>
            </a:r>
            <a:r>
              <a:rPr lang="el-GR" sz="1600" dirty="0"/>
              <a:t>β4 </a:t>
            </a:r>
            <a:r>
              <a:rPr lang="en-US" sz="1600" dirty="0" err="1"/>
              <a:t>store_number</a:t>
            </a:r>
            <a:r>
              <a:rPr lang="en-US" sz="1600" dirty="0"/>
              <a:t>+ </a:t>
            </a:r>
            <a:r>
              <a:rPr lang="el-GR" sz="1600" dirty="0"/>
              <a:t>β5 </a:t>
            </a:r>
            <a:r>
              <a:rPr lang="en-US" sz="1600" dirty="0" err="1"/>
              <a:t>month_dummy</a:t>
            </a:r>
            <a:r>
              <a:rPr lang="en-US" sz="1600" dirty="0"/>
              <a:t> </a:t>
            </a:r>
            <a:br>
              <a:rPr lang="en-US" sz="1600" dirty="0"/>
            </a:br>
            <a:r>
              <a:rPr lang="en-US" sz="1600" dirty="0"/>
              <a:t>	+ </a:t>
            </a:r>
            <a:r>
              <a:rPr lang="el-GR" sz="1600" dirty="0"/>
              <a:t>β6 </a:t>
            </a:r>
            <a:r>
              <a:rPr lang="en-US" sz="1600" dirty="0"/>
              <a:t>year+ </a:t>
            </a:r>
            <a:r>
              <a:rPr lang="el-GR" sz="1600" dirty="0"/>
              <a:t>β7 </a:t>
            </a:r>
            <a:r>
              <a:rPr lang="en-US" sz="1600" dirty="0" err="1"/>
              <a:t>est_income_code</a:t>
            </a:r>
            <a:r>
              <a:rPr lang="en-US" sz="1600" dirty="0"/>
              <a:t> + </a:t>
            </a:r>
            <a:r>
              <a:rPr lang="el-GR" sz="1600" dirty="0"/>
              <a:t>β8 </a:t>
            </a:r>
            <a:r>
              <a:rPr lang="en-US" sz="1600" dirty="0"/>
              <a:t>female + </a:t>
            </a:r>
            <a:r>
              <a:rPr lang="el-GR" sz="1600" dirty="0"/>
              <a:t>β9 </a:t>
            </a:r>
            <a:r>
              <a:rPr lang="en-US" sz="1600" dirty="0" err="1"/>
              <a:t>age_band</a:t>
            </a:r>
            <a:r>
              <a:rPr lang="en-US" sz="1600" dirty="0"/>
              <a:t> </a:t>
            </a:r>
          </a:p>
        </p:txBody>
      </p:sp>
      <p:sp>
        <p:nvSpPr>
          <p:cNvPr id="10" name="Rectangle 9">
            <a:extLst>
              <a:ext uri="{FF2B5EF4-FFF2-40B4-BE49-F238E27FC236}">
                <a16:creationId xmlns:a16="http://schemas.microsoft.com/office/drawing/2014/main" id="{AEBD8CD4-EC99-4B49-A75A-4DF0C9D6CBE4}"/>
              </a:ext>
            </a:extLst>
          </p:cNvPr>
          <p:cNvSpPr/>
          <p:nvPr/>
        </p:nvSpPr>
        <p:spPr>
          <a:xfrm>
            <a:off x="872925" y="3689797"/>
            <a:ext cx="11045829" cy="584775"/>
          </a:xfrm>
          <a:prstGeom prst="rect">
            <a:avLst/>
          </a:prstGeom>
        </p:spPr>
        <p:txBody>
          <a:bodyPr wrap="square">
            <a:spAutoFit/>
          </a:bodyPr>
          <a:lstStyle/>
          <a:p>
            <a:r>
              <a:rPr lang="en-US" sz="1600" dirty="0"/>
              <a:t>Return = </a:t>
            </a:r>
            <a:r>
              <a:rPr lang="el-GR" sz="1600" dirty="0"/>
              <a:t>β0+β1 </a:t>
            </a:r>
            <a:r>
              <a:rPr lang="en-US" sz="1600" dirty="0"/>
              <a:t>bops*+ </a:t>
            </a:r>
            <a:r>
              <a:rPr lang="el-GR" sz="1600" dirty="0"/>
              <a:t>β2 </a:t>
            </a:r>
            <a:r>
              <a:rPr lang="en-US" sz="1600" dirty="0" err="1"/>
              <a:t>logprice</a:t>
            </a:r>
            <a:r>
              <a:rPr lang="en-US" sz="1600" dirty="0"/>
              <a:t> + </a:t>
            </a:r>
            <a:r>
              <a:rPr lang="el-GR" sz="1600" dirty="0"/>
              <a:t>β3 </a:t>
            </a:r>
            <a:r>
              <a:rPr lang="en-US" sz="1600" dirty="0" err="1"/>
              <a:t>product_category</a:t>
            </a:r>
            <a:r>
              <a:rPr lang="en-US" sz="1600" dirty="0"/>
              <a:t>+ </a:t>
            </a:r>
            <a:r>
              <a:rPr lang="el-GR" sz="1600" dirty="0"/>
              <a:t>β4 </a:t>
            </a:r>
            <a:r>
              <a:rPr lang="en-US" sz="1600" dirty="0" err="1"/>
              <a:t>store_number</a:t>
            </a:r>
            <a:r>
              <a:rPr lang="en-US" sz="1600" dirty="0"/>
              <a:t>+ </a:t>
            </a:r>
            <a:r>
              <a:rPr lang="el-GR" sz="1600" dirty="0"/>
              <a:t>β5 </a:t>
            </a:r>
            <a:r>
              <a:rPr lang="en-US" sz="1600" dirty="0" err="1"/>
              <a:t>month_dummy</a:t>
            </a:r>
            <a:r>
              <a:rPr lang="en-US" sz="1600" dirty="0"/>
              <a:t> + </a:t>
            </a:r>
            <a:r>
              <a:rPr lang="el-GR" sz="1600" dirty="0"/>
              <a:t>β6 </a:t>
            </a:r>
            <a:r>
              <a:rPr lang="en-US" sz="1600" dirty="0"/>
              <a:t>year+ </a:t>
            </a:r>
            <a:r>
              <a:rPr lang="el-GR" sz="1600" dirty="0"/>
              <a:t>β7 </a:t>
            </a:r>
            <a:r>
              <a:rPr lang="en-US" sz="1600" dirty="0" err="1"/>
              <a:t>est_income_code</a:t>
            </a:r>
            <a:r>
              <a:rPr lang="en-US" sz="1600" dirty="0"/>
              <a:t> + </a:t>
            </a:r>
            <a:r>
              <a:rPr lang="el-GR" sz="1600" dirty="0"/>
              <a:t>β8 </a:t>
            </a:r>
            <a:r>
              <a:rPr lang="en-US" sz="1600" dirty="0"/>
              <a:t>female + </a:t>
            </a:r>
            <a:r>
              <a:rPr lang="el-GR" sz="1600" dirty="0"/>
              <a:t>β9 </a:t>
            </a:r>
            <a:r>
              <a:rPr lang="en-US" sz="1600" dirty="0" err="1"/>
              <a:t>age_band</a:t>
            </a:r>
            <a:r>
              <a:rPr lang="en-US" sz="1600" dirty="0"/>
              <a:t> </a:t>
            </a:r>
          </a:p>
        </p:txBody>
      </p:sp>
      <p:sp>
        <p:nvSpPr>
          <p:cNvPr id="11" name="Rectangle 10">
            <a:extLst>
              <a:ext uri="{FF2B5EF4-FFF2-40B4-BE49-F238E27FC236}">
                <a16:creationId xmlns:a16="http://schemas.microsoft.com/office/drawing/2014/main" id="{8DA04786-44EE-4BF5-8F5F-B708D35AF8CA}"/>
              </a:ext>
            </a:extLst>
          </p:cNvPr>
          <p:cNvSpPr/>
          <p:nvPr/>
        </p:nvSpPr>
        <p:spPr>
          <a:xfrm>
            <a:off x="861350" y="2711243"/>
            <a:ext cx="11045829" cy="584775"/>
          </a:xfrm>
          <a:prstGeom prst="rect">
            <a:avLst/>
          </a:prstGeom>
        </p:spPr>
        <p:txBody>
          <a:bodyPr wrap="square">
            <a:spAutoFit/>
          </a:bodyPr>
          <a:lstStyle/>
          <a:p>
            <a:r>
              <a:rPr lang="en-US" sz="1600" dirty="0"/>
              <a:t>bops = </a:t>
            </a:r>
            <a:r>
              <a:rPr lang="el-GR" sz="1600" dirty="0"/>
              <a:t>ϒ0</a:t>
            </a:r>
            <a:r>
              <a:rPr lang="en-US" sz="1600" dirty="0"/>
              <a:t> </a:t>
            </a:r>
            <a:r>
              <a:rPr lang="el-GR" sz="1600" dirty="0"/>
              <a:t>+</a:t>
            </a:r>
            <a:r>
              <a:rPr lang="en-US" sz="1600" dirty="0"/>
              <a:t> </a:t>
            </a:r>
            <a:r>
              <a:rPr lang="el-GR" sz="1600" dirty="0"/>
              <a:t>ϒ1</a:t>
            </a:r>
            <a:r>
              <a:rPr lang="en-US" sz="1600" dirty="0"/>
              <a:t> </a:t>
            </a:r>
            <a:r>
              <a:rPr lang="en-US" sz="1600" dirty="0" err="1"/>
              <a:t>length_of_residence</a:t>
            </a:r>
            <a:r>
              <a:rPr lang="en-US" sz="1600" dirty="0"/>
              <a:t> + </a:t>
            </a:r>
            <a:r>
              <a:rPr lang="el-GR" sz="1600" dirty="0"/>
              <a:t>ϒ2 </a:t>
            </a:r>
            <a:r>
              <a:rPr lang="en-US" sz="1600" dirty="0"/>
              <a:t>child + </a:t>
            </a:r>
            <a:r>
              <a:rPr lang="el-GR" sz="1600" dirty="0"/>
              <a:t>ϒ</a:t>
            </a:r>
            <a:r>
              <a:rPr lang="en-US" sz="1600" dirty="0"/>
              <a:t>3</a:t>
            </a:r>
            <a:r>
              <a:rPr lang="el-GR" sz="1600" dirty="0"/>
              <a:t> </a:t>
            </a:r>
            <a:r>
              <a:rPr lang="en-US" sz="1600" dirty="0" err="1"/>
              <a:t>logprice</a:t>
            </a:r>
            <a:r>
              <a:rPr lang="en-US" sz="1600" dirty="0"/>
              <a:t> + </a:t>
            </a:r>
            <a:r>
              <a:rPr lang="el-GR" sz="1600" dirty="0"/>
              <a:t>ϒ</a:t>
            </a:r>
            <a:r>
              <a:rPr lang="en-US" sz="1600" dirty="0"/>
              <a:t>4</a:t>
            </a:r>
            <a:r>
              <a:rPr lang="el-GR" sz="1600" dirty="0"/>
              <a:t> </a:t>
            </a:r>
            <a:r>
              <a:rPr lang="en-US" sz="1600" dirty="0" err="1"/>
              <a:t>product_category</a:t>
            </a:r>
            <a:r>
              <a:rPr lang="en-US" sz="1600" dirty="0"/>
              <a:t>+ </a:t>
            </a:r>
            <a:r>
              <a:rPr lang="el-GR" sz="1600" dirty="0"/>
              <a:t>ϒ</a:t>
            </a:r>
            <a:r>
              <a:rPr lang="en-US" sz="1600" dirty="0"/>
              <a:t>5store_number+ </a:t>
            </a:r>
            <a:r>
              <a:rPr lang="el-GR" sz="1600" dirty="0"/>
              <a:t>ϒ</a:t>
            </a:r>
            <a:r>
              <a:rPr lang="en-US" sz="1600" dirty="0"/>
              <a:t>6</a:t>
            </a:r>
            <a:r>
              <a:rPr lang="el-GR" sz="1600" dirty="0"/>
              <a:t> </a:t>
            </a:r>
            <a:r>
              <a:rPr lang="en-US" sz="1600" dirty="0" err="1"/>
              <a:t>month_dummy</a:t>
            </a:r>
            <a:r>
              <a:rPr lang="en-US" sz="1600" dirty="0"/>
              <a:t> </a:t>
            </a:r>
            <a:br>
              <a:rPr lang="en-US" sz="1600" dirty="0"/>
            </a:br>
            <a:r>
              <a:rPr lang="en-US" sz="1600" dirty="0"/>
              <a:t>	+ </a:t>
            </a:r>
            <a:r>
              <a:rPr lang="el-GR" sz="1600" dirty="0"/>
              <a:t>ϒ</a:t>
            </a:r>
            <a:r>
              <a:rPr lang="en-US" sz="1600" dirty="0"/>
              <a:t>7</a:t>
            </a:r>
            <a:r>
              <a:rPr lang="el-GR" sz="1600" dirty="0"/>
              <a:t> </a:t>
            </a:r>
            <a:r>
              <a:rPr lang="en-US" sz="1600" dirty="0"/>
              <a:t>year+ </a:t>
            </a:r>
            <a:r>
              <a:rPr lang="el-GR" sz="1600" dirty="0"/>
              <a:t>ϒ</a:t>
            </a:r>
            <a:r>
              <a:rPr lang="en-US" sz="1600" dirty="0"/>
              <a:t>8</a:t>
            </a:r>
            <a:r>
              <a:rPr lang="el-GR" sz="1600" dirty="0"/>
              <a:t> </a:t>
            </a:r>
            <a:r>
              <a:rPr lang="en-US" sz="1600" dirty="0" err="1"/>
              <a:t>est_income_code</a:t>
            </a:r>
            <a:r>
              <a:rPr lang="en-US" sz="1600" dirty="0"/>
              <a:t> + </a:t>
            </a:r>
            <a:r>
              <a:rPr lang="el-GR" sz="1600" dirty="0"/>
              <a:t>ϒ</a:t>
            </a:r>
            <a:r>
              <a:rPr lang="en-US" sz="1600" dirty="0"/>
              <a:t>9</a:t>
            </a:r>
            <a:r>
              <a:rPr lang="el-GR" sz="1600" dirty="0"/>
              <a:t> </a:t>
            </a:r>
            <a:r>
              <a:rPr lang="en-US" sz="1600" dirty="0"/>
              <a:t>female + </a:t>
            </a:r>
            <a:r>
              <a:rPr lang="el-GR" sz="1600" dirty="0"/>
              <a:t>ϒ</a:t>
            </a:r>
            <a:r>
              <a:rPr lang="en-US" sz="1600" dirty="0"/>
              <a:t>10</a:t>
            </a:r>
            <a:r>
              <a:rPr lang="el-GR" sz="1600" dirty="0"/>
              <a:t> </a:t>
            </a:r>
            <a:r>
              <a:rPr lang="en-US" sz="1600" dirty="0" err="1"/>
              <a:t>age_band</a:t>
            </a:r>
            <a:r>
              <a:rPr lang="en-US" sz="1600" dirty="0"/>
              <a:t> </a:t>
            </a:r>
          </a:p>
        </p:txBody>
      </p:sp>
      <p:sp>
        <p:nvSpPr>
          <p:cNvPr id="3" name="TextBox 2">
            <a:extLst>
              <a:ext uri="{FF2B5EF4-FFF2-40B4-BE49-F238E27FC236}">
                <a16:creationId xmlns:a16="http://schemas.microsoft.com/office/drawing/2014/main" id="{38440D09-C9F9-4F62-8F40-429FEFA60B34}"/>
              </a:ext>
            </a:extLst>
          </p:cNvPr>
          <p:cNvSpPr txBox="1"/>
          <p:nvPr/>
        </p:nvSpPr>
        <p:spPr>
          <a:xfrm>
            <a:off x="861350" y="2398571"/>
            <a:ext cx="2612923" cy="369332"/>
          </a:xfrm>
          <a:prstGeom prst="rect">
            <a:avLst/>
          </a:prstGeom>
          <a:noFill/>
        </p:spPr>
        <p:txBody>
          <a:bodyPr wrap="square" rtlCol="0">
            <a:spAutoFit/>
          </a:bodyPr>
          <a:lstStyle/>
          <a:p>
            <a:r>
              <a:rPr lang="en-US" dirty="0">
                <a:solidFill>
                  <a:srgbClr val="FF0000"/>
                </a:solidFill>
              </a:rPr>
              <a:t>Stage 1:</a:t>
            </a:r>
          </a:p>
        </p:txBody>
      </p:sp>
      <p:sp>
        <p:nvSpPr>
          <p:cNvPr id="12" name="TextBox 11">
            <a:extLst>
              <a:ext uri="{FF2B5EF4-FFF2-40B4-BE49-F238E27FC236}">
                <a16:creationId xmlns:a16="http://schemas.microsoft.com/office/drawing/2014/main" id="{CBBFFF79-54CC-447F-9A85-B319E773042D}"/>
              </a:ext>
            </a:extLst>
          </p:cNvPr>
          <p:cNvSpPr txBox="1"/>
          <p:nvPr/>
        </p:nvSpPr>
        <p:spPr>
          <a:xfrm>
            <a:off x="861350" y="3320465"/>
            <a:ext cx="2612923" cy="369332"/>
          </a:xfrm>
          <a:prstGeom prst="rect">
            <a:avLst/>
          </a:prstGeom>
          <a:noFill/>
        </p:spPr>
        <p:txBody>
          <a:bodyPr wrap="square" rtlCol="0">
            <a:spAutoFit/>
          </a:bodyPr>
          <a:lstStyle/>
          <a:p>
            <a:r>
              <a:rPr lang="en-US" dirty="0">
                <a:solidFill>
                  <a:srgbClr val="FF0000"/>
                </a:solidFill>
              </a:rPr>
              <a:t>Stage 2:</a:t>
            </a:r>
          </a:p>
        </p:txBody>
      </p:sp>
      <p:sp>
        <p:nvSpPr>
          <p:cNvPr id="5" name="TextBox 4">
            <a:extLst>
              <a:ext uri="{FF2B5EF4-FFF2-40B4-BE49-F238E27FC236}">
                <a16:creationId xmlns:a16="http://schemas.microsoft.com/office/drawing/2014/main" id="{18EE2C51-6A22-41B1-BF75-9B80A71B7D7B}"/>
              </a:ext>
            </a:extLst>
          </p:cNvPr>
          <p:cNvSpPr txBox="1"/>
          <p:nvPr/>
        </p:nvSpPr>
        <p:spPr>
          <a:xfrm>
            <a:off x="854597" y="1192113"/>
            <a:ext cx="3576484" cy="368104"/>
          </a:xfrm>
          <a:prstGeom prst="rect">
            <a:avLst/>
          </a:prstGeom>
          <a:noFill/>
        </p:spPr>
        <p:txBody>
          <a:bodyPr wrap="square" rtlCol="0">
            <a:spAutoFit/>
          </a:bodyPr>
          <a:lstStyle/>
          <a:p>
            <a:r>
              <a:rPr lang="en-US" dirty="0"/>
              <a:t>Initial Model: </a:t>
            </a:r>
          </a:p>
        </p:txBody>
      </p:sp>
      <p:sp>
        <p:nvSpPr>
          <p:cNvPr id="13" name="TextBox 12">
            <a:extLst>
              <a:ext uri="{FF2B5EF4-FFF2-40B4-BE49-F238E27FC236}">
                <a16:creationId xmlns:a16="http://schemas.microsoft.com/office/drawing/2014/main" id="{89FFA38A-3AFA-44A2-BB56-7B3C9E36FACB}"/>
              </a:ext>
            </a:extLst>
          </p:cNvPr>
          <p:cNvSpPr txBox="1"/>
          <p:nvPr/>
        </p:nvSpPr>
        <p:spPr>
          <a:xfrm>
            <a:off x="861350" y="2134026"/>
            <a:ext cx="3576484" cy="368104"/>
          </a:xfrm>
          <a:prstGeom prst="rect">
            <a:avLst/>
          </a:prstGeom>
          <a:noFill/>
        </p:spPr>
        <p:txBody>
          <a:bodyPr wrap="square" rtlCol="0">
            <a:spAutoFit/>
          </a:bodyPr>
          <a:lstStyle/>
          <a:p>
            <a:r>
              <a:rPr lang="en-US" dirty="0"/>
              <a:t>Final Model: </a:t>
            </a:r>
          </a:p>
        </p:txBody>
      </p:sp>
    </p:spTree>
    <p:extLst>
      <p:ext uri="{BB962C8B-B14F-4D97-AF65-F5344CB8AC3E}">
        <p14:creationId xmlns:p14="http://schemas.microsoft.com/office/powerpoint/2010/main" val="115126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838200" y="760141"/>
            <a:ext cx="10515600" cy="535531"/>
          </a:xfrm>
          <a:noFill/>
        </p:spPr>
        <p:txBody>
          <a:bodyPr vert="horz" wrap="square" lIns="91440" tIns="45720" rIns="91440" bIns="45720" rtlCol="0" anchor="ctr">
            <a:spAutoFit/>
          </a:bodyPr>
          <a:lstStyle/>
          <a:p>
            <a:r>
              <a:rPr lang="en-US" sz="3200" dirty="0">
                <a:solidFill>
                  <a:srgbClr val="4096A7"/>
                </a:solidFill>
                <a:latin typeface="+mn-lt"/>
              </a:rPr>
              <a:t>Model – Question 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D693AFB-E75F-4114-A520-9F2CA993894E}"/>
                  </a:ext>
                </a:extLst>
              </p:cNvPr>
              <p:cNvSpPr txBox="1"/>
              <p:nvPr/>
            </p:nvSpPr>
            <p:spPr>
              <a:xfrm>
                <a:off x="864247" y="1267487"/>
                <a:ext cx="10696905" cy="607987"/>
              </a:xfrm>
              <a:prstGeom prst="rect">
                <a:avLst/>
              </a:prstGeom>
              <a:noFill/>
            </p:spPr>
            <p:txBody>
              <a:bodyPr wrap="square" rtlCol="0">
                <a:spAutoFit/>
              </a:bodyPr>
              <a:lstStyle/>
              <a:p>
                <a:r>
                  <a:rPr lang="en-US" sz="1600" dirty="0"/>
                  <a:t>salesquantity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avg</m:t>
                    </m:r>
                    <m:r>
                      <m:rPr>
                        <m:nor/>
                      </m:rPr>
                      <a:rPr lang="en-US" sz="1600" dirty="0"/>
                      <m:t>_</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dirty="0"/>
                      <m:t>avg</m:t>
                    </m:r>
                    <m:r>
                      <m:rPr>
                        <m:nor/>
                      </m:rPr>
                      <a:rPr lang="en-US" sz="1600" dirty="0"/>
                      <m:t>_</m:t>
                    </m:r>
                    <m:r>
                      <m:rPr>
                        <m:nor/>
                      </m:rPr>
                      <a:rPr lang="en-US" sz="1600" dirty="0"/>
                      <m:t>childowne</m:t>
                    </m:r>
                  </m:oMath>
                </a14:m>
                <a:r>
                  <a:rPr lang="en-US" sz="1600" dirty="0"/>
                  <a:t>r + </a:t>
                </a:r>
                <a14:m>
                  <m:oMath xmlns:m="http://schemas.openxmlformats.org/officeDocument/2006/math">
                    <m:r>
                      <a:rPr lang="en-US" sz="1600" i="1" dirty="0">
                        <a:latin typeface="Cambria Math" panose="02040503050406030204" pitchFamily="18" charset="0"/>
                      </a:rPr>
                      <m:t>𝛽</m:t>
                    </m:r>
                    <m:r>
                      <m:rPr>
                        <m:nor/>
                      </m:rPr>
                      <a:rPr lang="en-US" sz="1600" dirty="0">
                        <a:latin typeface="Cambria Math" panose="02040503050406030204" pitchFamily="18" charset="0"/>
                      </a:rPr>
                      <m:t>8</m:t>
                    </m:r>
                  </m:oMath>
                </a14:m>
                <a:r>
                  <a:rPr lang="en-US" sz="1600" dirty="0"/>
                  <a:t> </a:t>
                </a:r>
                <a14:m>
                  <m:oMath xmlns:m="http://schemas.openxmlformats.org/officeDocument/2006/math">
                    <m:r>
                      <m:rPr>
                        <m:nor/>
                      </m:rPr>
                      <a:rPr lang="en-US" sz="1600" dirty="0"/>
                      <m:t>product</m:t>
                    </m:r>
                    <m:r>
                      <m:rPr>
                        <m:nor/>
                      </m:rPr>
                      <a:rPr lang="en-US" sz="1600" dirty="0"/>
                      <m:t>_</m:t>
                    </m:r>
                    <m:r>
                      <m:rPr>
                        <m:nor/>
                      </m:rPr>
                      <a:rPr lang="en-US" sz="1600" dirty="0"/>
                      <m:t>category</m:t>
                    </m:r>
                  </m:oMath>
                </a14:m>
                <a:endParaRPr lang="en-US" sz="1600" dirty="0"/>
              </a:p>
            </p:txBody>
          </p:sp>
        </mc:Choice>
        <mc:Fallback xmlns="">
          <p:sp>
            <p:nvSpPr>
              <p:cNvPr id="9" name="TextBox 8">
                <a:extLst>
                  <a:ext uri="{FF2B5EF4-FFF2-40B4-BE49-F238E27FC236}">
                    <a16:creationId xmlns:a16="http://schemas.microsoft.com/office/drawing/2014/main" id="{2D693AFB-E75F-4114-A520-9F2CA993894E}"/>
                  </a:ext>
                </a:extLst>
              </p:cNvPr>
              <p:cNvSpPr txBox="1">
                <a:spLocks noRot="1" noChangeAspect="1" noMove="1" noResize="1" noEditPoints="1" noAdjustHandles="1" noChangeArrowheads="1" noChangeShapeType="1" noTextEdit="1"/>
              </p:cNvSpPr>
              <p:nvPr/>
            </p:nvSpPr>
            <p:spPr>
              <a:xfrm>
                <a:off x="864247" y="1267487"/>
                <a:ext cx="10696905" cy="607987"/>
              </a:xfrm>
              <a:prstGeom prst="rect">
                <a:avLst/>
              </a:prstGeom>
              <a:blipFill>
                <a:blip r:embed="rId3"/>
                <a:stretch>
                  <a:fillRect l="-237" t="-2041"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7E3011-A4DB-4FE5-B21E-B76DA2847953}"/>
                  </a:ext>
                </a:extLst>
              </p:cNvPr>
              <p:cNvSpPr txBox="1"/>
              <p:nvPr/>
            </p:nvSpPr>
            <p:spPr>
              <a:xfrm>
                <a:off x="864247" y="1914658"/>
                <a:ext cx="10696905" cy="584775"/>
              </a:xfrm>
              <a:prstGeom prst="rect">
                <a:avLst/>
              </a:prstGeom>
              <a:noFill/>
            </p:spPr>
            <p:txBody>
              <a:bodyPr wrap="square" rtlCol="0">
                <a:spAutoFit/>
              </a:bodyPr>
              <a:lstStyle/>
              <a:p>
                <a:r>
                  <a:rPr lang="en-US" sz="1600" dirty="0"/>
                  <a:t>log(</a:t>
                </a:r>
                <a:r>
                  <a:rPr lang="en-US" sz="1600" dirty="0" err="1"/>
                  <a:t>salesvalue</a:t>
                </a:r>
                <a:r>
                  <a:rPr lang="en-US" sz="1600" dirty="0"/>
                  <a:t>)=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avg</m:t>
                    </m:r>
                    <m:r>
                      <m:rPr>
                        <m:nor/>
                      </m:rPr>
                      <a:rPr lang="en-US" sz="1600" dirty="0"/>
                      <m:t>_</m:t>
                    </m:r>
                    <m:r>
                      <m:rPr>
                        <m:nor/>
                      </m:rPr>
                      <a:rPr lang="en-US" sz="1600" dirty="0"/>
                      <m:t>homeowner</m:t>
                    </m:r>
                  </m:oMath>
                </a14:m>
                <a:r>
                  <a:rPr lang="en-US" sz="1600" dirty="0"/>
                  <a:t> + </a:t>
                </a:r>
                <a14:m>
                  <m:oMath xmlns:m="http://schemas.openxmlformats.org/officeDocument/2006/math">
                    <m:r>
                      <a:rPr lang="en-US" sz="1600" i="1" dirty="0">
                        <a:latin typeface="Cambria Math" panose="02040503050406030204" pitchFamily="18" charset="0"/>
                      </a:rPr>
                      <m:t>𝛽</m:t>
                    </m:r>
                    <m:r>
                      <m:rPr>
                        <m:nor/>
                      </m:rPr>
                      <a:rPr lang="en-US" sz="1600" dirty="0">
                        <a:latin typeface="Cambria Math" panose="02040503050406030204" pitchFamily="18" charset="0"/>
                      </a:rPr>
                      <m:t>8</m:t>
                    </m:r>
                  </m:oMath>
                </a14:m>
                <a:r>
                  <a:rPr lang="en-US" sz="1600" dirty="0"/>
                  <a:t> </a:t>
                </a:r>
                <a14:m>
                  <m:oMath xmlns:m="http://schemas.openxmlformats.org/officeDocument/2006/math">
                    <m:r>
                      <m:rPr>
                        <m:nor/>
                      </m:rPr>
                      <a:rPr lang="en-US" sz="1600" dirty="0"/>
                      <m:t>product</m:t>
                    </m:r>
                    <m:r>
                      <m:rPr>
                        <m:nor/>
                      </m:rPr>
                      <a:rPr lang="en-US" sz="1600" dirty="0"/>
                      <m:t>_</m:t>
                    </m:r>
                    <m:r>
                      <m:rPr>
                        <m:nor/>
                      </m:rPr>
                      <a:rPr lang="en-US" sz="1600" dirty="0"/>
                      <m:t>category</m:t>
                    </m:r>
                  </m:oMath>
                </a14:m>
                <a:endParaRPr lang="en-US" sz="1600" dirty="0"/>
              </a:p>
            </p:txBody>
          </p:sp>
        </mc:Choice>
        <mc:Fallback xmlns="">
          <p:sp>
            <p:nvSpPr>
              <p:cNvPr id="10" name="TextBox 9">
                <a:extLst>
                  <a:ext uri="{FF2B5EF4-FFF2-40B4-BE49-F238E27FC236}">
                    <a16:creationId xmlns:a16="http://schemas.microsoft.com/office/drawing/2014/main" id="{A77E3011-A4DB-4FE5-B21E-B76DA2847953}"/>
                  </a:ext>
                </a:extLst>
              </p:cNvPr>
              <p:cNvSpPr txBox="1">
                <a:spLocks noRot="1" noChangeAspect="1" noMove="1" noResize="1" noEditPoints="1" noAdjustHandles="1" noChangeArrowheads="1" noChangeShapeType="1" noTextEdit="1"/>
              </p:cNvSpPr>
              <p:nvPr/>
            </p:nvSpPr>
            <p:spPr>
              <a:xfrm>
                <a:off x="864247" y="1914658"/>
                <a:ext cx="10696905" cy="584775"/>
              </a:xfrm>
              <a:prstGeom prst="rect">
                <a:avLst/>
              </a:prstGeom>
              <a:blipFill>
                <a:blip r:embed="rId4"/>
                <a:stretch>
                  <a:fillRect l="-237"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E444-36AE-46CA-8499-3DBCC5BBFCD3}"/>
                  </a:ext>
                </a:extLst>
              </p:cNvPr>
              <p:cNvSpPr txBox="1"/>
              <p:nvPr/>
            </p:nvSpPr>
            <p:spPr>
              <a:xfrm>
                <a:off x="864247" y="2478451"/>
                <a:ext cx="10696905" cy="584775"/>
              </a:xfrm>
              <a:prstGeom prst="rect">
                <a:avLst/>
              </a:prstGeom>
              <a:noFill/>
            </p:spPr>
            <p:txBody>
              <a:bodyPr wrap="square" rtlCol="0">
                <a:spAutoFit/>
              </a:bodyPr>
              <a:lstStyle/>
              <a:p>
                <a:r>
                  <a:rPr lang="en-US" sz="1600" dirty="0" err="1"/>
                  <a:t>returnquantity</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oMath>
                </a14:m>
                <a:r>
                  <a:rPr lang="en-US" sz="1600" dirty="0"/>
                  <a:t> log_salesquantity + </a:t>
                </a:r>
                <a14:m>
                  <m:oMath xmlns:m="http://schemas.openxmlformats.org/officeDocument/2006/math">
                    <m:r>
                      <a:rPr lang="en-US" sz="1600" i="1" dirty="0">
                        <a:latin typeface="Cambria Math" panose="02040503050406030204" pitchFamily="18" charset="0"/>
                      </a:rPr>
                      <m:t>𝛽</m:t>
                    </m:r>
                    <m:r>
                      <m:rPr>
                        <m:nor/>
                      </m:rPr>
                      <a:rPr lang="en-US" sz="1600" dirty="0">
                        <a:latin typeface="Cambria Math" panose="02040503050406030204" pitchFamily="18" charset="0"/>
                      </a:rPr>
                      <m:t>8</m:t>
                    </m:r>
                  </m:oMath>
                </a14:m>
                <a:r>
                  <a:rPr lang="en-US" sz="1600" dirty="0"/>
                  <a:t> </a:t>
                </a:r>
                <a14:m>
                  <m:oMath xmlns:m="http://schemas.openxmlformats.org/officeDocument/2006/math">
                    <m:r>
                      <m:rPr>
                        <m:nor/>
                      </m:rPr>
                      <a:rPr lang="en-US" sz="1600" dirty="0"/>
                      <m:t>product</m:t>
                    </m:r>
                    <m:r>
                      <m:rPr>
                        <m:nor/>
                      </m:rPr>
                      <a:rPr lang="en-US" sz="1600" dirty="0"/>
                      <m:t>_</m:t>
                    </m:r>
                    <m:r>
                      <m:rPr>
                        <m:nor/>
                      </m:rPr>
                      <a:rPr lang="en-US" sz="1600" dirty="0"/>
                      <m:t>category</m:t>
                    </m:r>
                  </m:oMath>
                </a14:m>
                <a:endParaRPr lang="en-US" sz="1600" dirty="0"/>
              </a:p>
            </p:txBody>
          </p:sp>
        </mc:Choice>
        <mc:Fallback xmlns="">
          <p:sp>
            <p:nvSpPr>
              <p:cNvPr id="13" name="TextBox 12">
                <a:extLst>
                  <a:ext uri="{FF2B5EF4-FFF2-40B4-BE49-F238E27FC236}">
                    <a16:creationId xmlns:a16="http://schemas.microsoft.com/office/drawing/2014/main" id="{C62BE444-36AE-46CA-8499-3DBCC5BBFCD3}"/>
                  </a:ext>
                </a:extLst>
              </p:cNvPr>
              <p:cNvSpPr txBox="1">
                <a:spLocks noRot="1" noChangeAspect="1" noMove="1" noResize="1" noEditPoints="1" noAdjustHandles="1" noChangeArrowheads="1" noChangeShapeType="1" noTextEdit="1"/>
              </p:cNvSpPr>
              <p:nvPr/>
            </p:nvSpPr>
            <p:spPr>
              <a:xfrm>
                <a:off x="864247" y="2478451"/>
                <a:ext cx="10696905" cy="584775"/>
              </a:xfrm>
              <a:prstGeom prst="rect">
                <a:avLst/>
              </a:prstGeom>
              <a:blipFill>
                <a:blip r:embed="rId5"/>
                <a:stretch>
                  <a:fillRect l="-237"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45DEFC-8E94-439E-B0CA-C77FE814B860}"/>
                  </a:ext>
                </a:extLst>
              </p:cNvPr>
              <p:cNvSpPr txBox="1"/>
              <p:nvPr/>
            </p:nvSpPr>
            <p:spPr>
              <a:xfrm>
                <a:off x="864247" y="3082819"/>
                <a:ext cx="10696905" cy="584775"/>
              </a:xfrm>
              <a:prstGeom prst="rect">
                <a:avLst/>
              </a:prstGeom>
              <a:noFill/>
            </p:spPr>
            <p:txBody>
              <a:bodyPr wrap="square" rtlCol="0">
                <a:spAutoFit/>
              </a:bodyPr>
              <a:lstStyle/>
              <a:p>
                <a:r>
                  <a:rPr lang="en-US" sz="1600" dirty="0"/>
                  <a:t>log(</a:t>
                </a:r>
                <a:r>
                  <a:rPr lang="en-US" sz="1600" dirty="0" err="1"/>
                  <a:t>returnvalue</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oMath>
                </a14:m>
                <a:r>
                  <a:rPr lang="en-US" sz="1600" dirty="0"/>
                  <a:t> </a:t>
                </a:r>
                <a:r>
                  <a:rPr lang="en-US" sz="1600" dirty="0" err="1"/>
                  <a:t>log_salesvalue</a:t>
                </a:r>
                <a:r>
                  <a:rPr lang="en-US" sz="1600" dirty="0"/>
                  <a:t> + </a:t>
                </a:r>
                <a14:m>
                  <m:oMath xmlns:m="http://schemas.openxmlformats.org/officeDocument/2006/math">
                    <m:r>
                      <a:rPr lang="en-US" sz="1600" i="1" dirty="0">
                        <a:latin typeface="Cambria Math" panose="02040503050406030204" pitchFamily="18" charset="0"/>
                      </a:rPr>
                      <m:t>𝛽</m:t>
                    </m:r>
                    <m:r>
                      <m:rPr>
                        <m:nor/>
                      </m:rPr>
                      <a:rPr lang="en-US" sz="1600" dirty="0">
                        <a:latin typeface="Cambria Math" panose="02040503050406030204" pitchFamily="18" charset="0"/>
                      </a:rPr>
                      <m:t>8</m:t>
                    </m:r>
                  </m:oMath>
                </a14:m>
                <a:r>
                  <a:rPr lang="en-US" sz="1600" dirty="0"/>
                  <a:t> </a:t>
                </a:r>
                <a14:m>
                  <m:oMath xmlns:m="http://schemas.openxmlformats.org/officeDocument/2006/math">
                    <m:r>
                      <m:rPr>
                        <m:nor/>
                      </m:rPr>
                      <a:rPr lang="en-US" sz="1600" dirty="0"/>
                      <m:t>product</m:t>
                    </m:r>
                    <m:r>
                      <m:rPr>
                        <m:nor/>
                      </m:rPr>
                      <a:rPr lang="en-US" sz="1600" dirty="0"/>
                      <m:t>_</m:t>
                    </m:r>
                    <m:r>
                      <m:rPr>
                        <m:nor/>
                      </m:rPr>
                      <a:rPr lang="en-US" sz="1600" dirty="0"/>
                      <m:t>category</m:t>
                    </m:r>
                  </m:oMath>
                </a14:m>
                <a:endParaRPr lang="en-US" sz="1600" dirty="0"/>
              </a:p>
            </p:txBody>
          </p:sp>
        </mc:Choice>
        <mc:Fallback xmlns="">
          <p:sp>
            <p:nvSpPr>
              <p:cNvPr id="14" name="TextBox 13">
                <a:extLst>
                  <a:ext uri="{FF2B5EF4-FFF2-40B4-BE49-F238E27FC236}">
                    <a16:creationId xmlns:a16="http://schemas.microsoft.com/office/drawing/2014/main" id="{EB45DEFC-8E94-439E-B0CA-C77FE814B860}"/>
                  </a:ext>
                </a:extLst>
              </p:cNvPr>
              <p:cNvSpPr txBox="1">
                <a:spLocks noRot="1" noChangeAspect="1" noMove="1" noResize="1" noEditPoints="1" noAdjustHandles="1" noChangeArrowheads="1" noChangeShapeType="1" noTextEdit="1"/>
              </p:cNvSpPr>
              <p:nvPr/>
            </p:nvSpPr>
            <p:spPr>
              <a:xfrm>
                <a:off x="864247" y="3082819"/>
                <a:ext cx="10696905" cy="584775"/>
              </a:xfrm>
              <a:prstGeom prst="rect">
                <a:avLst/>
              </a:prstGeom>
              <a:blipFill>
                <a:blip r:embed="rId6"/>
                <a:stretch>
                  <a:fillRect l="-237" t="-2128" b="-10638"/>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6722308D-6F11-F640-BA7E-C8A280CE03AF}"/>
              </a:ext>
            </a:extLst>
          </p:cNvPr>
          <p:cNvSpPr txBox="1">
            <a:spLocks/>
          </p:cNvSpPr>
          <p:nvPr/>
        </p:nvSpPr>
        <p:spPr>
          <a:xfrm>
            <a:off x="864247" y="3902626"/>
            <a:ext cx="10515600" cy="535531"/>
          </a:xfrm>
          <a:prstGeom prst="rect">
            <a:avLst/>
          </a:prstGeom>
          <a:noFill/>
        </p:spPr>
        <p:txBody>
          <a:bodyPr vert="horz" wrap="square" lIns="91440" tIns="45720" rIns="91440" bIns="45720" rtlCol="0" anchor="ctr">
            <a:spAutoFit/>
          </a:bodyPr>
          <a:lstStyle>
            <a:lvl1pPr>
              <a:lnSpc>
                <a:spcPct val="90000"/>
              </a:lnSpc>
              <a:spcBef>
                <a:spcPct val="0"/>
              </a:spcBef>
              <a:buNone/>
              <a:defRPr sz="3200">
                <a:solidFill>
                  <a:srgbClr val="4096A7"/>
                </a:solidFill>
                <a:ea typeface="+mj-ea"/>
                <a:cs typeface="+mj-cs"/>
              </a:defRPr>
            </a:lvl1pPr>
          </a:lstStyle>
          <a:p>
            <a:r>
              <a:rPr lang="en-US" dirty="0"/>
              <a:t>Model – Question 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A5173A-F7C0-1549-85A0-E3CA1A1BF54D}"/>
                  </a:ext>
                </a:extLst>
              </p:cNvPr>
              <p:cNvSpPr txBox="1"/>
              <p:nvPr/>
            </p:nvSpPr>
            <p:spPr>
              <a:xfrm>
                <a:off x="864247" y="4368496"/>
                <a:ext cx="10696905" cy="584775"/>
              </a:xfrm>
              <a:prstGeom prst="rect">
                <a:avLst/>
              </a:prstGeom>
              <a:noFill/>
            </p:spPr>
            <p:txBody>
              <a:bodyPr wrap="square" rtlCol="0">
                <a:spAutoFit/>
              </a:bodyPr>
              <a:lstStyle/>
              <a:p>
                <a:r>
                  <a:rPr lang="en-US" sz="1600" dirty="0"/>
                  <a:t>log(</a:t>
                </a:r>
                <a:r>
                  <a:rPr lang="en-US" sz="1600" dirty="0" err="1"/>
                  <a:t>salesvalue</a:t>
                </a:r>
                <a:r>
                  <a:rPr lang="en-US" sz="1600" dirty="0"/>
                  <a:t>)=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m:rPr>
                        <m:nor/>
                      </m:rPr>
                      <a:rPr lang="en-US" sz="1600" b="0" i="0" dirty="0" smtClean="0"/>
                      <m:t>∗</m:t>
                    </m:r>
                    <m:r>
                      <m:rPr>
                        <m:nor/>
                      </m:rPr>
                      <a:rPr lang="en-US" sz="1600" dirty="0"/>
                      <m:t>product</m:t>
                    </m:r>
                    <m:r>
                      <m:rPr>
                        <m:nor/>
                      </m:rPr>
                      <a:rPr lang="en-US" sz="1600" dirty="0"/>
                      <m:t>_</m:t>
                    </m:r>
                    <m:r>
                      <m:rPr>
                        <m:nor/>
                      </m:rPr>
                      <a:rPr lang="en-US" sz="1600" dirty="0"/>
                      <m:t>category</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r>
                      <m:rPr>
                        <m:nor/>
                      </m:rPr>
                      <a:rPr lang="en-US" sz="1600" dirty="0"/>
                      <m:t>avg</m:t>
                    </m:r>
                    <m:r>
                      <m:rPr>
                        <m:nor/>
                      </m:rPr>
                      <a:rPr lang="en-US" sz="1600" dirty="0"/>
                      <m:t>_</m:t>
                    </m:r>
                    <m:r>
                      <m:rPr>
                        <m:nor/>
                      </m:rPr>
                      <a:rPr lang="en-US" sz="1600" dirty="0"/>
                      <m:t>homeowner</m:t>
                    </m:r>
                  </m:oMath>
                </a14:m>
                <a:r>
                  <a:rPr lang="en-US" sz="1600" dirty="0"/>
                  <a:t>+ </a:t>
                </a:r>
                <a14:m>
                  <m:oMath xmlns:m="http://schemas.openxmlformats.org/officeDocument/2006/math">
                    <m:r>
                      <a:rPr lang="en-US" sz="1600" i="1" dirty="0">
                        <a:latin typeface="Cambria Math" panose="02040503050406030204" pitchFamily="18" charset="0"/>
                      </a:rPr>
                      <m:t>𝛽</m:t>
                    </m:r>
                    <m:r>
                      <m:rPr>
                        <m:nor/>
                      </m:rPr>
                      <a:rPr lang="en-US" sz="1600" b="0" i="0" dirty="0" smtClean="0">
                        <a:latin typeface="Cambria Math" panose="02040503050406030204" pitchFamily="18" charset="0"/>
                      </a:rPr>
                      <m:t>7</m:t>
                    </m:r>
                    <m:r>
                      <m:rPr>
                        <m:nor/>
                      </m:rPr>
                      <a:rPr lang="en-US" sz="1600" dirty="0"/>
                      <m:t>avg</m:t>
                    </m:r>
                    <m:r>
                      <m:rPr>
                        <m:nor/>
                      </m:rPr>
                      <a:rPr lang="en-US" sz="1600" dirty="0"/>
                      <m:t>_</m:t>
                    </m:r>
                    <m:r>
                      <m:rPr>
                        <m:nor/>
                      </m:rPr>
                      <a:rPr lang="en-US" sz="1600" dirty="0"/>
                      <m:t>childowne</m:t>
                    </m:r>
                  </m:oMath>
                </a14:m>
                <a:r>
                  <a:rPr lang="en-US" sz="1600" dirty="0"/>
                  <a:t>r</a:t>
                </a:r>
              </a:p>
            </p:txBody>
          </p:sp>
        </mc:Choice>
        <mc:Fallback xmlns="">
          <p:sp>
            <p:nvSpPr>
              <p:cNvPr id="8" name="TextBox 7">
                <a:extLst>
                  <a:ext uri="{FF2B5EF4-FFF2-40B4-BE49-F238E27FC236}">
                    <a16:creationId xmlns:a16="http://schemas.microsoft.com/office/drawing/2014/main" id="{0FA5173A-F7C0-1549-85A0-E3CA1A1BF54D}"/>
                  </a:ext>
                </a:extLst>
              </p:cNvPr>
              <p:cNvSpPr txBox="1">
                <a:spLocks noRot="1" noChangeAspect="1" noMove="1" noResize="1" noEditPoints="1" noAdjustHandles="1" noChangeArrowheads="1" noChangeShapeType="1" noTextEdit="1"/>
              </p:cNvSpPr>
              <p:nvPr/>
            </p:nvSpPr>
            <p:spPr>
              <a:xfrm>
                <a:off x="864247" y="4368496"/>
                <a:ext cx="10696905" cy="584775"/>
              </a:xfrm>
              <a:prstGeom prst="rect">
                <a:avLst/>
              </a:prstGeom>
              <a:blipFill>
                <a:blip r:embed="rId7"/>
                <a:stretch>
                  <a:fillRect l="-237"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A447F2-6320-024E-BB02-93542FA7ABC5}"/>
                  </a:ext>
                </a:extLst>
              </p:cNvPr>
              <p:cNvSpPr txBox="1"/>
              <p:nvPr/>
            </p:nvSpPr>
            <p:spPr>
              <a:xfrm>
                <a:off x="864247" y="4982527"/>
                <a:ext cx="10696905" cy="584775"/>
              </a:xfrm>
              <a:prstGeom prst="rect">
                <a:avLst/>
              </a:prstGeom>
              <a:noFill/>
            </p:spPr>
            <p:txBody>
              <a:bodyPr wrap="square" rtlCol="0">
                <a:spAutoFit/>
              </a:bodyPr>
              <a:lstStyle/>
              <a:p>
                <a:r>
                  <a:rPr lang="en-US" sz="1600" dirty="0"/>
                  <a:t>log(</a:t>
                </a:r>
                <a:r>
                  <a:rPr lang="en-US" sz="1600" dirty="0" err="1"/>
                  <a:t>returnvalue</a:t>
                </a:r>
                <a:r>
                  <a:rPr lang="en-US" sz="1600" dirty="0"/>
                  <a:t>)= = </a:t>
                </a:r>
                <a14:m>
                  <m:oMath xmlns:m="http://schemas.openxmlformats.org/officeDocument/2006/math">
                    <m:r>
                      <a:rPr lang="en-US" sz="1600" dirty="0">
                        <a:latin typeface="Cambria Math" panose="02040503050406030204" pitchFamily="18" charset="0"/>
                      </a:rPr>
                      <m:t>𝛽</m:t>
                    </m:r>
                    <m:r>
                      <a:rPr lang="en-US" sz="1600" dirty="0">
                        <a:latin typeface="Cambria Math" panose="02040503050406030204" pitchFamily="18" charset="0"/>
                      </a:rPr>
                      <m:t>0+</m:t>
                    </m:r>
                    <m:r>
                      <a:rPr lang="en-US" sz="1600" dirty="0">
                        <a:latin typeface="Cambria Math" panose="02040503050406030204" pitchFamily="18" charset="0"/>
                      </a:rPr>
                      <m:t>𝛽</m:t>
                    </m:r>
                    <m:r>
                      <a:rPr lang="en-US" sz="1600" dirty="0">
                        <a:latin typeface="Cambria Math" panose="02040503050406030204" pitchFamily="18" charset="0"/>
                      </a:rPr>
                      <m:t>1</m:t>
                    </m:r>
                    <m:r>
                      <m:rPr>
                        <m:nor/>
                      </m:rPr>
                      <a:rPr lang="en-US" sz="1600" b="0" i="0" dirty="0" smtClean="0">
                        <a:latin typeface="Cambria Math" panose="02040503050406030204" pitchFamily="18" charset="0"/>
                      </a:rPr>
                      <m:t>(</m:t>
                    </m:r>
                    <m:r>
                      <m:rPr>
                        <m:nor/>
                      </m:rPr>
                      <a:rPr lang="en-US" sz="1600" dirty="0"/>
                      <m:t>BIE</m:t>
                    </m:r>
                    <m:r>
                      <m:rPr>
                        <m:nor/>
                      </m:rPr>
                      <a:rPr lang="en-US" sz="1600" dirty="0"/>
                      <m:t>_</m:t>
                    </m:r>
                    <m:r>
                      <m:rPr>
                        <m:nor/>
                      </m:rPr>
                      <a:rPr lang="en-US" sz="1600" dirty="0"/>
                      <m:t>timeline</m:t>
                    </m:r>
                    <m:r>
                      <m:rPr>
                        <m:nor/>
                      </m:rPr>
                      <a:rPr lang="en-US" sz="1600" b="0" i="0" dirty="0" smtClean="0"/>
                      <m:t>∗</m:t>
                    </m:r>
                    <m:r>
                      <m:rPr>
                        <m:nor/>
                      </m:rPr>
                      <a:rPr lang="en-US" sz="1600" dirty="0"/>
                      <m:t>group</m:t>
                    </m:r>
                    <m:r>
                      <m:rPr>
                        <m:nor/>
                      </m:rPr>
                      <a:rPr lang="en-US" sz="1600" dirty="0"/>
                      <m:t>_</m:t>
                    </m:r>
                    <m:r>
                      <m:rPr>
                        <m:nor/>
                      </m:rPr>
                      <a:rPr lang="en-US" sz="1600" dirty="0"/>
                      <m:t>store</m:t>
                    </m:r>
                    <m:r>
                      <m:rPr>
                        <m:nor/>
                      </m:rPr>
                      <a:rPr lang="en-US" sz="1600" b="0" i="0" dirty="0" smtClean="0"/>
                      <m:t>∗</m:t>
                    </m:r>
                    <m:r>
                      <m:rPr>
                        <m:nor/>
                      </m:rPr>
                      <a:rPr lang="en-US" sz="1600" dirty="0"/>
                      <m:t>product</m:t>
                    </m:r>
                    <m:r>
                      <m:rPr>
                        <m:nor/>
                      </m:rPr>
                      <a:rPr lang="en-US" sz="1600" dirty="0"/>
                      <m:t>_</m:t>
                    </m:r>
                    <m:r>
                      <m:rPr>
                        <m:nor/>
                      </m:rPr>
                      <a:rPr lang="en-US" sz="1600" dirty="0"/>
                      <m:t>category</m:t>
                    </m:r>
                    <m:r>
                      <a:rPr lang="en-US" sz="1600" b="0" i="0" dirty="0" smtClean="0">
                        <a:latin typeface="Cambria Math" panose="02040503050406030204" pitchFamily="18" charset="0"/>
                      </a:rPr>
                      <m:t>)</m:t>
                    </m:r>
                    <m:r>
                      <a:rPr lang="en-US" sz="1600" dirty="0">
                        <a:latin typeface="Cambria Math" panose="02040503050406030204" pitchFamily="18" charset="0"/>
                      </a:rPr>
                      <m:t>+</m:t>
                    </m:r>
                  </m:oMath>
                </a14:m>
                <a:r>
                  <a:rPr lang="en-US" sz="1600" dirty="0"/>
                  <a:t> </a:t>
                </a:r>
                <a14:m>
                  <m:oMath xmlns:m="http://schemas.openxmlformats.org/officeDocument/2006/math">
                    <m:r>
                      <a:rPr lang="en-US" sz="1600" i="1" dirty="0">
                        <a:latin typeface="Cambria Math" panose="02040503050406030204" pitchFamily="18" charset="0"/>
                      </a:rPr>
                      <m:t>𝛽</m:t>
                    </m:r>
                    <m:r>
                      <a:rPr lang="en-US" sz="1600" b="0" i="1" dirty="0" smtClean="0">
                        <a:latin typeface="Cambria Math" panose="02040503050406030204" pitchFamily="18" charset="0"/>
                      </a:rPr>
                      <m:t>2</m:t>
                    </m:r>
                    <m:r>
                      <m:rPr>
                        <m:nor/>
                      </m:rPr>
                      <a:rPr lang="en-US" sz="1600" dirty="0"/>
                      <m:t>month</m:t>
                    </m:r>
                    <m:r>
                      <m:rPr>
                        <m:nor/>
                      </m:rPr>
                      <a:rPr lang="en-US" sz="1600" dirty="0"/>
                      <m:t>_</m:t>
                    </m:r>
                    <m:r>
                      <m:rPr>
                        <m:nor/>
                      </m:rPr>
                      <a:rPr lang="en-US" sz="1600" dirty="0"/>
                      <m:t>dummy</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3</m:t>
                    </m:r>
                    <m:r>
                      <m:rPr>
                        <m:nor/>
                      </m:rPr>
                      <a:rPr lang="en-US" sz="1600" dirty="0"/>
                      <m:t>avg</m:t>
                    </m:r>
                    <m:r>
                      <m:rPr>
                        <m:nor/>
                      </m:rPr>
                      <a:rPr lang="en-US" sz="1600" dirty="0"/>
                      <m:t>_</m:t>
                    </m:r>
                    <m:r>
                      <m:rPr>
                        <m:nor/>
                      </m:rPr>
                      <a:rPr lang="en-US" sz="1600" dirty="0"/>
                      <m:t>female</m:t>
                    </m:r>
                    <m:r>
                      <a:rPr lang="en-US" sz="1600" b="0" i="1" dirty="0" smtClean="0">
                        <a:latin typeface="Cambria Math" panose="02040503050406030204" pitchFamily="18" charset="0"/>
                      </a:rPr>
                      <m:t>+ </m:t>
                    </m:r>
                    <m:r>
                      <a:rPr lang="en-US" sz="1600" i="1" dirty="0">
                        <a:latin typeface="Cambria Math" panose="02040503050406030204" pitchFamily="18" charset="0"/>
                      </a:rPr>
                      <m:t>𝛽</m:t>
                    </m:r>
                    <m:r>
                      <a:rPr lang="en-US" sz="1600" b="0" i="1" dirty="0" smtClean="0">
                        <a:latin typeface="Cambria Math" panose="02040503050406030204" pitchFamily="18" charset="0"/>
                      </a:rPr>
                      <m:t>4</m:t>
                    </m:r>
                    <m:r>
                      <m:rPr>
                        <m:nor/>
                      </m:rPr>
                      <a:rPr lang="en-US" sz="1600" dirty="0"/>
                      <m:t>avg</m:t>
                    </m:r>
                    <m:r>
                      <m:rPr>
                        <m:nor/>
                      </m:rPr>
                      <a:rPr lang="en-US" sz="1600" dirty="0"/>
                      <m:t>_</m:t>
                    </m:r>
                    <m:r>
                      <m:rPr>
                        <m:nor/>
                      </m:rPr>
                      <a:rPr lang="en-US" sz="1600" dirty="0"/>
                      <m:t>age</m:t>
                    </m:r>
                    <m:r>
                      <a:rPr lang="en-US" sz="1600" b="0" i="1" dirty="0" smtClean="0">
                        <a:latin typeface="Cambria Math" panose="02040503050406030204" pitchFamily="18" charset="0"/>
                      </a:rPr>
                      <m:t>+</m:t>
                    </m:r>
                    <m:r>
                      <a:rPr lang="en-US" sz="1600" i="1" dirty="0">
                        <a:latin typeface="Cambria Math" panose="02040503050406030204" pitchFamily="18" charset="0"/>
                      </a:rPr>
                      <m:t>𝛽</m:t>
                    </m:r>
                    <m:r>
                      <a:rPr lang="en-US" sz="1600" b="0" i="1" dirty="0" smtClean="0">
                        <a:latin typeface="Cambria Math" panose="02040503050406030204" pitchFamily="18" charset="0"/>
                      </a:rPr>
                      <m:t>5</m:t>
                    </m:r>
                    <m:r>
                      <m:rPr>
                        <m:nor/>
                      </m:rPr>
                      <a:rPr lang="en-US" sz="1600" dirty="0"/>
                      <m:t>avg</m:t>
                    </m:r>
                    <m:r>
                      <m:rPr>
                        <m:nor/>
                      </m:rPr>
                      <a:rPr lang="en-US" sz="1600" dirty="0"/>
                      <m:t>_</m:t>
                    </m:r>
                    <m:r>
                      <m:rPr>
                        <m:nor/>
                      </m:rPr>
                      <a:rPr lang="en-US" sz="1600" dirty="0"/>
                      <m:t>income</m:t>
                    </m:r>
                    <m:r>
                      <a:rPr lang="en-US" sz="1600" b="0" i="0" dirty="0" smtClean="0">
                        <a:latin typeface="Cambria Math" panose="02040503050406030204" pitchFamily="18" charset="0"/>
                      </a:rPr>
                      <m:t>+</m:t>
                    </m:r>
                    <m:r>
                      <a:rPr lang="en-US" sz="1600" i="1" dirty="0">
                        <a:latin typeface="Cambria Math" panose="02040503050406030204" pitchFamily="18" charset="0"/>
                      </a:rPr>
                      <m:t>𝛽</m:t>
                    </m:r>
                    <m:r>
                      <m:rPr>
                        <m:nor/>
                      </m:rPr>
                      <a:rPr lang="en-US" sz="1600" b="0" i="0" dirty="0" smtClean="0">
                        <a:latin typeface="Cambria Math" panose="02040503050406030204" pitchFamily="18" charset="0"/>
                      </a:rPr>
                      <m:t>6</m:t>
                    </m:r>
                  </m:oMath>
                </a14:m>
                <a:r>
                  <a:rPr lang="en-US" sz="1600" dirty="0"/>
                  <a:t> </a:t>
                </a:r>
                <a:r>
                  <a:rPr lang="en-US" sz="1600" dirty="0" err="1"/>
                  <a:t>log_salesvalue</a:t>
                </a:r>
                <a:endParaRPr lang="en-US" sz="1600" dirty="0"/>
              </a:p>
            </p:txBody>
          </p:sp>
        </mc:Choice>
        <mc:Fallback xmlns="">
          <p:sp>
            <p:nvSpPr>
              <p:cNvPr id="11" name="TextBox 10">
                <a:extLst>
                  <a:ext uri="{FF2B5EF4-FFF2-40B4-BE49-F238E27FC236}">
                    <a16:creationId xmlns:a16="http://schemas.microsoft.com/office/drawing/2014/main" id="{BAA447F2-6320-024E-BB02-93542FA7ABC5}"/>
                  </a:ext>
                </a:extLst>
              </p:cNvPr>
              <p:cNvSpPr txBox="1">
                <a:spLocks noRot="1" noChangeAspect="1" noMove="1" noResize="1" noEditPoints="1" noAdjustHandles="1" noChangeArrowheads="1" noChangeShapeType="1" noTextEdit="1"/>
              </p:cNvSpPr>
              <p:nvPr/>
            </p:nvSpPr>
            <p:spPr>
              <a:xfrm>
                <a:off x="864247" y="4982527"/>
                <a:ext cx="10696905" cy="584775"/>
              </a:xfrm>
              <a:prstGeom prst="rect">
                <a:avLst/>
              </a:prstGeom>
              <a:blipFill>
                <a:blip r:embed="rId8"/>
                <a:stretch>
                  <a:fillRect l="-237" t="-2128" b="-10638"/>
                </a:stretch>
              </a:blipFill>
            </p:spPr>
            <p:txBody>
              <a:bodyPr/>
              <a:lstStyle/>
              <a:p>
                <a:r>
                  <a:rPr lang="en-US">
                    <a:noFill/>
                  </a:rPr>
                  <a:t> </a:t>
                </a:r>
              </a:p>
            </p:txBody>
          </p:sp>
        </mc:Fallback>
      </mc:AlternateContent>
    </p:spTree>
    <p:extLst>
      <p:ext uri="{BB962C8B-B14F-4D97-AF65-F5344CB8AC3E}">
        <p14:creationId xmlns:p14="http://schemas.microsoft.com/office/powerpoint/2010/main" val="54025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106906" y="1189603"/>
            <a:ext cx="6315072" cy="5218244"/>
          </a:xfrm>
          <a:prstGeom prst="rect">
            <a:avLst/>
          </a:prstGeom>
        </p:spPr>
      </p:pic>
      <p:pic>
        <p:nvPicPr>
          <p:cNvPr id="14" name="Picture 13"/>
          <p:cNvPicPr>
            <a:picLocks noChangeAspect="1"/>
          </p:cNvPicPr>
          <p:nvPr/>
        </p:nvPicPr>
        <p:blipFill rotWithShape="1">
          <a:blip r:embed="rId3"/>
          <a:srcRect t="35256" r="54605" b="34203"/>
          <a:stretch/>
        </p:blipFill>
        <p:spPr>
          <a:xfrm>
            <a:off x="844802" y="5069543"/>
            <a:ext cx="3843780" cy="1453952"/>
          </a:xfrm>
          <a:prstGeom prst="rect">
            <a:avLst/>
          </a:prstGeom>
          <a:ln>
            <a:solidFill>
              <a:schemeClr val="tx1"/>
            </a:solidFill>
          </a:ln>
        </p:spPr>
      </p:pic>
      <p:pic>
        <p:nvPicPr>
          <p:cNvPr id="5" name="Picture 4"/>
          <p:cNvPicPr>
            <a:picLocks noChangeAspect="1"/>
          </p:cNvPicPr>
          <p:nvPr/>
        </p:nvPicPr>
        <p:blipFill rotWithShape="1">
          <a:blip r:embed="rId4"/>
          <a:srcRect t="25076" r="64079" b="7347"/>
          <a:stretch/>
        </p:blipFill>
        <p:spPr>
          <a:xfrm>
            <a:off x="770022" y="983848"/>
            <a:ext cx="3993341" cy="3823796"/>
          </a:xfrm>
          <a:prstGeom prst="rect">
            <a:avLst/>
          </a:prstGeom>
        </p:spPr>
      </p:pic>
      <p:sp>
        <p:nvSpPr>
          <p:cNvPr id="2" name="TextBox 1"/>
          <p:cNvSpPr txBox="1"/>
          <p:nvPr/>
        </p:nvSpPr>
        <p:spPr>
          <a:xfrm>
            <a:off x="7154790" y="820271"/>
            <a:ext cx="1565942" cy="369332"/>
          </a:xfrm>
          <a:prstGeom prst="rect">
            <a:avLst/>
          </a:prstGeom>
          <a:noFill/>
        </p:spPr>
        <p:txBody>
          <a:bodyPr wrap="none" rtlCol="0">
            <a:spAutoFit/>
          </a:bodyPr>
          <a:lstStyle/>
          <a:p>
            <a:r>
              <a:rPr lang="en-IN" b="1" dirty="0"/>
              <a:t>Sales Quantity</a:t>
            </a:r>
          </a:p>
        </p:txBody>
      </p:sp>
      <p:sp>
        <p:nvSpPr>
          <p:cNvPr id="6" name="Title 1">
            <a:extLst>
              <a:ext uri="{FF2B5EF4-FFF2-40B4-BE49-F238E27FC236}">
                <a16:creationId xmlns:a16="http://schemas.microsoft.com/office/drawing/2014/main" id="{5C9CA3E5-E9CD-1647-94CE-28C39BC67DAF}"/>
              </a:ext>
            </a:extLst>
          </p:cNvPr>
          <p:cNvSpPr txBox="1">
            <a:spLocks/>
          </p:cNvSpPr>
          <p:nvPr/>
        </p:nvSpPr>
        <p:spPr>
          <a:xfrm>
            <a:off x="770021" y="334505"/>
            <a:ext cx="9242079"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4096A7"/>
                </a:solidFill>
                <a:latin typeface="+mn-lt"/>
              </a:rPr>
              <a:t>Impact of BOPS on Online Sales Quantity</a:t>
            </a:r>
          </a:p>
        </p:txBody>
      </p:sp>
    </p:spTree>
    <p:extLst>
      <p:ext uri="{BB962C8B-B14F-4D97-AF65-F5344CB8AC3E}">
        <p14:creationId xmlns:p14="http://schemas.microsoft.com/office/powerpoint/2010/main" val="4072713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974229" y="1343962"/>
            <a:ext cx="6950970" cy="5271991"/>
          </a:xfrm>
          <a:prstGeom prst="rect">
            <a:avLst/>
          </a:prstGeom>
        </p:spPr>
      </p:pic>
      <p:pic>
        <p:nvPicPr>
          <p:cNvPr id="4" name="Picture 3"/>
          <p:cNvPicPr>
            <a:picLocks noChangeAspect="1"/>
          </p:cNvPicPr>
          <p:nvPr/>
        </p:nvPicPr>
        <p:blipFill rotWithShape="1">
          <a:blip r:embed="rId3"/>
          <a:srcRect t="20687" r="65756" b="6119"/>
          <a:stretch/>
        </p:blipFill>
        <p:spPr>
          <a:xfrm>
            <a:off x="693831" y="1134319"/>
            <a:ext cx="3744272" cy="3893238"/>
          </a:xfrm>
          <a:prstGeom prst="rect">
            <a:avLst/>
          </a:prstGeom>
        </p:spPr>
      </p:pic>
      <p:pic>
        <p:nvPicPr>
          <p:cNvPr id="5" name="Picture 4"/>
          <p:cNvPicPr>
            <a:picLocks noChangeAspect="1"/>
          </p:cNvPicPr>
          <p:nvPr/>
        </p:nvPicPr>
        <p:blipFill rotWithShape="1">
          <a:blip r:embed="rId4"/>
          <a:srcRect t="36660" r="57368" b="32798"/>
          <a:stretch/>
        </p:blipFill>
        <p:spPr>
          <a:xfrm>
            <a:off x="705399" y="5112503"/>
            <a:ext cx="3732704" cy="1503450"/>
          </a:xfrm>
          <a:prstGeom prst="rect">
            <a:avLst/>
          </a:prstGeom>
          <a:ln>
            <a:solidFill>
              <a:schemeClr val="tx1"/>
            </a:solidFill>
          </a:ln>
        </p:spPr>
      </p:pic>
      <p:sp>
        <p:nvSpPr>
          <p:cNvPr id="6" name="TextBox 5"/>
          <p:cNvSpPr txBox="1"/>
          <p:nvPr/>
        </p:nvSpPr>
        <p:spPr>
          <a:xfrm>
            <a:off x="7495120" y="964990"/>
            <a:ext cx="1255537" cy="369332"/>
          </a:xfrm>
          <a:prstGeom prst="rect">
            <a:avLst/>
          </a:prstGeom>
          <a:noFill/>
        </p:spPr>
        <p:txBody>
          <a:bodyPr wrap="none" rtlCol="0">
            <a:spAutoFit/>
          </a:bodyPr>
          <a:lstStyle/>
          <a:p>
            <a:r>
              <a:rPr lang="en-IN" b="1" dirty="0"/>
              <a:t>Sales Value</a:t>
            </a:r>
          </a:p>
        </p:txBody>
      </p:sp>
      <p:sp>
        <p:nvSpPr>
          <p:cNvPr id="7" name="Title 1">
            <a:extLst>
              <a:ext uri="{FF2B5EF4-FFF2-40B4-BE49-F238E27FC236}">
                <a16:creationId xmlns:a16="http://schemas.microsoft.com/office/drawing/2014/main" id="{A78D0BDF-9FBA-2C4B-A976-E296CBFB9617}"/>
              </a:ext>
            </a:extLst>
          </p:cNvPr>
          <p:cNvSpPr txBox="1">
            <a:spLocks/>
          </p:cNvSpPr>
          <p:nvPr/>
        </p:nvSpPr>
        <p:spPr>
          <a:xfrm>
            <a:off x="770022" y="334505"/>
            <a:ext cx="6424156"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4096A7"/>
                </a:solidFill>
                <a:latin typeface="+mn-lt"/>
              </a:rPr>
              <a:t>Impact of BOPS on Online Sales Value</a:t>
            </a:r>
          </a:p>
        </p:txBody>
      </p:sp>
    </p:spTree>
    <p:extLst>
      <p:ext uri="{BB962C8B-B14F-4D97-AF65-F5344CB8AC3E}">
        <p14:creationId xmlns:p14="http://schemas.microsoft.com/office/powerpoint/2010/main" val="356964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1E317-6B6F-4BAA-8CBD-673F7F6A20E4}"/>
              </a:ext>
            </a:extLst>
          </p:cNvPr>
          <p:cNvSpPr>
            <a:spLocks noGrp="1"/>
          </p:cNvSpPr>
          <p:nvPr>
            <p:ph type="title"/>
          </p:nvPr>
        </p:nvSpPr>
        <p:spPr>
          <a:xfrm>
            <a:off x="4384039" y="547823"/>
            <a:ext cx="7164493" cy="1325563"/>
          </a:xfrm>
        </p:spPr>
        <p:txBody>
          <a:bodyPr rtlCol="0">
            <a:normAutofit/>
          </a:bodyPr>
          <a:lstStyle/>
          <a:p>
            <a:r>
              <a:rPr lang="en-US" dirty="0">
                <a:latin typeface="Helvetica" pitchFamily="2" charset="0"/>
              </a:rPr>
              <a:t>Index</a:t>
            </a:r>
          </a:p>
        </p:txBody>
      </p:sp>
      <p:pic>
        <p:nvPicPr>
          <p:cNvPr id="9" name="Picture 8" descr="A picture containing vector graphics, text&#10;&#10;Description automatically generated">
            <a:extLst>
              <a:ext uri="{FF2B5EF4-FFF2-40B4-BE49-F238E27FC236}">
                <a16:creationId xmlns:a16="http://schemas.microsoft.com/office/drawing/2014/main" id="{D5E26AB0-4E12-9249-AFEE-3725D796690D}"/>
              </a:ext>
            </a:extLst>
          </p:cNvPr>
          <p:cNvPicPr>
            <a:picLocks noChangeAspect="1"/>
          </p:cNvPicPr>
          <p:nvPr/>
        </p:nvPicPr>
        <p:blipFill rotWithShape="1">
          <a:blip r:embed="rId3"/>
          <a:srcRect l="7838" r="9836" b="-2"/>
          <a:stretch/>
        </p:blipFill>
        <p:spPr>
          <a:xfrm>
            <a:off x="480060" y="1873386"/>
            <a:ext cx="3425957" cy="3110746"/>
          </a:xfrm>
          <a:prstGeom prst="rect">
            <a:avLst/>
          </a:prstGeom>
        </p:spPr>
      </p:pic>
      <p:sp>
        <p:nvSpPr>
          <p:cNvPr id="3" name="Content Placeholder 2">
            <a:extLst>
              <a:ext uri="{FF2B5EF4-FFF2-40B4-BE49-F238E27FC236}">
                <a16:creationId xmlns:a16="http://schemas.microsoft.com/office/drawing/2014/main" id="{FE1D2DE3-3371-4F7C-8338-73D038186E63}"/>
              </a:ext>
            </a:extLst>
          </p:cNvPr>
          <p:cNvSpPr>
            <a:spLocks noGrp="1"/>
          </p:cNvSpPr>
          <p:nvPr>
            <p:ph idx="1"/>
          </p:nvPr>
        </p:nvSpPr>
        <p:spPr>
          <a:xfrm>
            <a:off x="4387515" y="2022601"/>
            <a:ext cx="7161017" cy="4154361"/>
          </a:xfrm>
        </p:spPr>
        <p:txBody>
          <a:bodyPr>
            <a:normAutofit/>
          </a:bodyPr>
          <a:lstStyle/>
          <a:p>
            <a:r>
              <a:rPr lang="en-US" sz="2000" dirty="0"/>
              <a:t>Business Context</a:t>
            </a:r>
          </a:p>
          <a:p>
            <a:r>
              <a:rPr lang="en-US" sz="2000" dirty="0"/>
              <a:t>Research Question</a:t>
            </a:r>
          </a:p>
          <a:p>
            <a:r>
              <a:rPr lang="en-US" sz="2000" dirty="0"/>
              <a:t>Data Overview</a:t>
            </a:r>
          </a:p>
          <a:p>
            <a:r>
              <a:rPr lang="en-US" sz="2000" dirty="0"/>
              <a:t>Analysis</a:t>
            </a:r>
          </a:p>
          <a:p>
            <a:r>
              <a:rPr lang="en-US" sz="2000" dirty="0"/>
              <a:t>Insights </a:t>
            </a:r>
          </a:p>
          <a:p>
            <a:r>
              <a:rPr lang="en-US" sz="2000" dirty="0"/>
              <a:t>Recommendations</a:t>
            </a:r>
          </a:p>
          <a:p>
            <a:r>
              <a:rPr lang="en-US" sz="2000" dirty="0"/>
              <a:t>Limitations</a:t>
            </a:r>
          </a:p>
          <a:p>
            <a:r>
              <a:rPr lang="en-US" sz="2000" dirty="0"/>
              <a:t>Appendix</a:t>
            </a:r>
          </a:p>
          <a:p>
            <a:endParaRPr lang="en-US" sz="2000" dirty="0"/>
          </a:p>
        </p:txBody>
      </p:sp>
    </p:spTree>
    <p:extLst>
      <p:ext uri="{BB962C8B-B14F-4D97-AF65-F5344CB8AC3E}">
        <p14:creationId xmlns:p14="http://schemas.microsoft.com/office/powerpoint/2010/main" val="25461971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70536" r="54210" b="8400"/>
          <a:stretch/>
        </p:blipFill>
        <p:spPr>
          <a:xfrm>
            <a:off x="887252" y="5021784"/>
            <a:ext cx="5704371" cy="1475268"/>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6424975" y="1132828"/>
            <a:ext cx="4879773" cy="3888956"/>
          </a:xfrm>
          <a:prstGeom prst="rect">
            <a:avLst/>
          </a:prstGeom>
        </p:spPr>
      </p:pic>
      <p:pic>
        <p:nvPicPr>
          <p:cNvPr id="6" name="Picture 5"/>
          <p:cNvPicPr>
            <a:picLocks noChangeAspect="1"/>
          </p:cNvPicPr>
          <p:nvPr/>
        </p:nvPicPr>
        <p:blipFill rotWithShape="1">
          <a:blip r:embed="rId4"/>
          <a:srcRect l="789" t="28059" r="55395" b="41926"/>
          <a:stretch/>
        </p:blipFill>
        <p:spPr>
          <a:xfrm>
            <a:off x="6751846" y="5021784"/>
            <a:ext cx="3830518" cy="1475268"/>
          </a:xfrm>
          <a:prstGeom prst="rect">
            <a:avLst/>
          </a:prstGeom>
          <a:ln>
            <a:solidFill>
              <a:schemeClr val="tx1"/>
            </a:solidFill>
          </a:ln>
        </p:spPr>
      </p:pic>
      <p:pic>
        <p:nvPicPr>
          <p:cNvPr id="8" name="Picture 7"/>
          <p:cNvPicPr>
            <a:picLocks noChangeAspect="1"/>
          </p:cNvPicPr>
          <p:nvPr/>
        </p:nvPicPr>
        <p:blipFill rotWithShape="1">
          <a:blip r:embed="rId5"/>
          <a:srcRect l="592" t="20161" r="62599" b="8927"/>
          <a:stretch/>
        </p:blipFill>
        <p:spPr>
          <a:xfrm>
            <a:off x="887252" y="1024460"/>
            <a:ext cx="3569001" cy="3865620"/>
          </a:xfrm>
          <a:prstGeom prst="rect">
            <a:avLst/>
          </a:prstGeom>
        </p:spPr>
      </p:pic>
      <p:sp>
        <p:nvSpPr>
          <p:cNvPr id="9" name="TextBox 8"/>
          <p:cNvSpPr txBox="1"/>
          <p:nvPr/>
        </p:nvSpPr>
        <p:spPr>
          <a:xfrm>
            <a:off x="7735749" y="816766"/>
            <a:ext cx="1729256" cy="369332"/>
          </a:xfrm>
          <a:prstGeom prst="rect">
            <a:avLst/>
          </a:prstGeom>
          <a:noFill/>
        </p:spPr>
        <p:txBody>
          <a:bodyPr wrap="none" rtlCol="0">
            <a:spAutoFit/>
          </a:bodyPr>
          <a:lstStyle/>
          <a:p>
            <a:r>
              <a:rPr lang="en-IN" b="1" dirty="0"/>
              <a:t>Return Quantity</a:t>
            </a:r>
          </a:p>
        </p:txBody>
      </p:sp>
      <p:sp>
        <p:nvSpPr>
          <p:cNvPr id="10" name="Title 1">
            <a:extLst>
              <a:ext uri="{FF2B5EF4-FFF2-40B4-BE49-F238E27FC236}">
                <a16:creationId xmlns:a16="http://schemas.microsoft.com/office/drawing/2014/main" id="{6A8A3FDC-4B33-414B-92AD-583B0833FAA7}"/>
              </a:ext>
            </a:extLst>
          </p:cNvPr>
          <p:cNvSpPr txBox="1">
            <a:spLocks/>
          </p:cNvSpPr>
          <p:nvPr/>
        </p:nvSpPr>
        <p:spPr>
          <a:xfrm>
            <a:off x="770021" y="334505"/>
            <a:ext cx="742485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4096A7"/>
                </a:solidFill>
                <a:latin typeface="+mn-lt"/>
              </a:rPr>
              <a:t>Impact of BOPS on Online Return Quantity</a:t>
            </a:r>
          </a:p>
        </p:txBody>
      </p:sp>
    </p:spTree>
    <p:extLst>
      <p:ext uri="{BB962C8B-B14F-4D97-AF65-F5344CB8AC3E}">
        <p14:creationId xmlns:p14="http://schemas.microsoft.com/office/powerpoint/2010/main" val="207445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0806" y="1148275"/>
            <a:ext cx="5226718" cy="5118053"/>
          </a:xfrm>
          <a:prstGeom prst="rect">
            <a:avLst/>
          </a:prstGeom>
        </p:spPr>
      </p:pic>
      <p:pic>
        <p:nvPicPr>
          <p:cNvPr id="5" name="Picture 4"/>
          <p:cNvPicPr>
            <a:picLocks noChangeAspect="1"/>
          </p:cNvPicPr>
          <p:nvPr/>
        </p:nvPicPr>
        <p:blipFill rotWithShape="1">
          <a:blip r:embed="rId3"/>
          <a:srcRect l="592" t="20512" r="66053" b="5416"/>
          <a:stretch/>
        </p:blipFill>
        <p:spPr>
          <a:xfrm>
            <a:off x="615837" y="1072840"/>
            <a:ext cx="3018052" cy="3768100"/>
          </a:xfrm>
          <a:prstGeom prst="rect">
            <a:avLst/>
          </a:prstGeom>
        </p:spPr>
      </p:pic>
      <p:pic>
        <p:nvPicPr>
          <p:cNvPr id="6" name="Picture 5"/>
          <p:cNvPicPr>
            <a:picLocks noChangeAspect="1"/>
          </p:cNvPicPr>
          <p:nvPr/>
        </p:nvPicPr>
        <p:blipFill rotWithShape="1">
          <a:blip r:embed="rId4"/>
          <a:srcRect l="789" t="32272" r="57073" b="37713"/>
          <a:stretch/>
        </p:blipFill>
        <p:spPr>
          <a:xfrm>
            <a:off x="615836" y="5015683"/>
            <a:ext cx="3579645" cy="1433535"/>
          </a:xfrm>
          <a:prstGeom prst="rect">
            <a:avLst/>
          </a:prstGeom>
          <a:ln>
            <a:solidFill>
              <a:schemeClr val="tx1"/>
            </a:solidFill>
          </a:ln>
        </p:spPr>
      </p:pic>
      <p:sp>
        <p:nvSpPr>
          <p:cNvPr id="7" name="TextBox 6"/>
          <p:cNvSpPr txBox="1"/>
          <p:nvPr/>
        </p:nvSpPr>
        <p:spPr>
          <a:xfrm>
            <a:off x="7441756" y="857582"/>
            <a:ext cx="1418850" cy="369332"/>
          </a:xfrm>
          <a:prstGeom prst="rect">
            <a:avLst/>
          </a:prstGeom>
          <a:noFill/>
        </p:spPr>
        <p:txBody>
          <a:bodyPr wrap="none" rtlCol="0">
            <a:spAutoFit/>
          </a:bodyPr>
          <a:lstStyle/>
          <a:p>
            <a:r>
              <a:rPr lang="en-IN" b="1" dirty="0"/>
              <a:t>Return Value</a:t>
            </a:r>
          </a:p>
        </p:txBody>
      </p:sp>
      <p:sp>
        <p:nvSpPr>
          <p:cNvPr id="8" name="Title 1">
            <a:extLst>
              <a:ext uri="{FF2B5EF4-FFF2-40B4-BE49-F238E27FC236}">
                <a16:creationId xmlns:a16="http://schemas.microsoft.com/office/drawing/2014/main" id="{FEA1EDAD-5F8B-DC45-BBC1-315B97278495}"/>
              </a:ext>
            </a:extLst>
          </p:cNvPr>
          <p:cNvSpPr txBox="1">
            <a:spLocks/>
          </p:cNvSpPr>
          <p:nvPr/>
        </p:nvSpPr>
        <p:spPr>
          <a:xfrm>
            <a:off x="770021" y="334505"/>
            <a:ext cx="742485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4096A7"/>
                </a:solidFill>
                <a:latin typeface="+mn-lt"/>
              </a:rPr>
              <a:t>Impact of BOPS on Online Return Value</a:t>
            </a:r>
          </a:p>
        </p:txBody>
      </p:sp>
    </p:spTree>
    <p:extLst>
      <p:ext uri="{BB962C8B-B14F-4D97-AF65-F5344CB8AC3E}">
        <p14:creationId xmlns:p14="http://schemas.microsoft.com/office/powerpoint/2010/main" val="402364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38200" y="354239"/>
            <a:ext cx="10515600" cy="473075"/>
          </a:xfrm>
          <a:noFill/>
        </p:spPr>
        <p:txBody>
          <a:bodyPr vert="horz" wrap="square" lIns="91440" tIns="45720" rIns="91440" bIns="45720" rtlCol="0" anchor="ctr">
            <a:spAutoFit/>
          </a:bodyPr>
          <a:lstStyle/>
          <a:p>
            <a:r>
              <a:rPr lang="en-US" sz="3200" dirty="0">
                <a:solidFill>
                  <a:srgbClr val="4096A7"/>
                </a:solidFill>
                <a:latin typeface="+mn-lt"/>
              </a:rPr>
              <a:t>Customer level analysis – Purchase Behavior</a:t>
            </a:r>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pic>
        <p:nvPicPr>
          <p:cNvPr id="2065" name="Picture 17" descr="https://lh3.googleusercontent.com/rrogF2-mhNSaSCfLc4gdaveZPqKcgzWuIm7WkZI5zQa96f9zmKFM1efgSLSdJKcTLps2n7KD8SezWHupLFy11r9PBWErPdI3HzwGP9Fxf9Z5CIluriPO0CMT8kF5gqWuzV2qyRJ8R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72" y="1235348"/>
            <a:ext cx="2921329" cy="35752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ttps://lh6.googleusercontent.com/PYExnuF5ZntBuUDUnKe4a8zjAhabbaNNpF6Ak5mxmPUbuLtPoKPnPsqdBUyIegq9sQKRQLr_CNDSU7g1vPid93KPH6ppYSCSkONP8cTYMnSHBBsqTKkL8qtBx2W8PSlj2ecTxNv0D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04421"/>
            <a:ext cx="3019301" cy="855595"/>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https://lh5.googleusercontent.com/WhYStIkfvaB6rk7aelc44406W8ruW4GXypuqY6ebQqwlzEOGS_aulRNcTLdJ36A906gcVMKFkN91fOcRajXf6o58vG15E1P3k52dtAjqhyOdfKKAEEtdT7M1KXoz-ztvWQ36v5s6v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6009834"/>
            <a:ext cx="3398130" cy="62048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753093" y="4495375"/>
            <a:ext cx="3189514" cy="35922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1" name="Picture 23" descr="https://lh4.googleusercontent.com/AstXrpWFlFrD-B814gtBEA3u5JSSnnTmrf8Jov8rUe-zJIsCRZUcdzaXbXZRVhsKzTcncKTKJbolHwNrnlqZ08Spw5pBncCkOXNMMFA180TFojg1ECcaHGwLJfZa2wbiBWCYQcG-W0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029" y="1105348"/>
            <a:ext cx="3004458" cy="389907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286501" y="4631021"/>
            <a:ext cx="3189514" cy="35922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95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38200" y="406202"/>
            <a:ext cx="10515600" cy="535531"/>
          </a:xfrm>
          <a:noFill/>
        </p:spPr>
        <p:txBody>
          <a:bodyPr vert="horz" wrap="square" lIns="91440" tIns="45720" rIns="91440" bIns="45720" rtlCol="0" anchor="ctr">
            <a:spAutoFit/>
          </a:bodyPr>
          <a:lstStyle/>
          <a:p>
            <a:r>
              <a:rPr lang="en-US" sz="3200" dirty="0">
                <a:solidFill>
                  <a:srgbClr val="4096A7"/>
                </a:solidFill>
                <a:latin typeface="+mn-lt"/>
              </a:rPr>
              <a:t>Customer level analysis – Return Behavior</a:t>
            </a:r>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sp>
        <p:nvSpPr>
          <p:cNvPr id="3" name="TextBox 2"/>
          <p:cNvSpPr txBox="1"/>
          <p:nvPr/>
        </p:nvSpPr>
        <p:spPr>
          <a:xfrm>
            <a:off x="838198" y="1070235"/>
            <a:ext cx="7482842" cy="400110"/>
          </a:xfrm>
          <a:prstGeom prst="rect">
            <a:avLst/>
          </a:prstGeom>
          <a:noFill/>
        </p:spPr>
        <p:txBody>
          <a:bodyPr wrap="square" rtlCol="0">
            <a:spAutoFit/>
          </a:bodyPr>
          <a:lstStyle/>
          <a:p>
            <a:r>
              <a:rPr lang="en-US" sz="2000" b="1" dirty="0">
                <a:solidFill>
                  <a:schemeClr val="accent2"/>
                </a:solidFill>
              </a:rPr>
              <a:t>Logit Model Highlights</a:t>
            </a:r>
          </a:p>
        </p:txBody>
      </p:sp>
      <p:graphicFrame>
        <p:nvGraphicFramePr>
          <p:cNvPr id="11" name="Table 10">
            <a:extLst>
              <a:ext uri="{FF2B5EF4-FFF2-40B4-BE49-F238E27FC236}">
                <a16:creationId xmlns:a16="http://schemas.microsoft.com/office/drawing/2014/main" id="{8FCDEDEE-EE2E-4177-9E0C-E5B946F38655}"/>
              </a:ext>
            </a:extLst>
          </p:cNvPr>
          <p:cNvGraphicFramePr>
            <a:graphicFrameLocks noGrp="1"/>
          </p:cNvGraphicFramePr>
          <p:nvPr>
            <p:extLst/>
          </p:nvPr>
        </p:nvGraphicFramePr>
        <p:xfrm>
          <a:off x="838198" y="2002034"/>
          <a:ext cx="4716296" cy="2120811"/>
        </p:xfrm>
        <a:graphic>
          <a:graphicData uri="http://schemas.openxmlformats.org/drawingml/2006/table">
            <a:tbl>
              <a:tblPr firstRow="1" bandRow="1">
                <a:tableStyleId>{5C22544A-7EE6-4342-B048-85BDC9FD1C3A}</a:tableStyleId>
              </a:tblPr>
              <a:tblGrid>
                <a:gridCol w="1179074">
                  <a:extLst>
                    <a:ext uri="{9D8B030D-6E8A-4147-A177-3AD203B41FA5}">
                      <a16:colId xmlns:a16="http://schemas.microsoft.com/office/drawing/2014/main" val="4161897107"/>
                    </a:ext>
                  </a:extLst>
                </a:gridCol>
                <a:gridCol w="1179074">
                  <a:extLst>
                    <a:ext uri="{9D8B030D-6E8A-4147-A177-3AD203B41FA5}">
                      <a16:colId xmlns:a16="http://schemas.microsoft.com/office/drawing/2014/main" val="2141219889"/>
                    </a:ext>
                  </a:extLst>
                </a:gridCol>
                <a:gridCol w="1179074">
                  <a:extLst>
                    <a:ext uri="{9D8B030D-6E8A-4147-A177-3AD203B41FA5}">
                      <a16:colId xmlns:a16="http://schemas.microsoft.com/office/drawing/2014/main" val="1267299486"/>
                    </a:ext>
                  </a:extLst>
                </a:gridCol>
                <a:gridCol w="1179074">
                  <a:extLst>
                    <a:ext uri="{9D8B030D-6E8A-4147-A177-3AD203B41FA5}">
                      <a16:colId xmlns:a16="http://schemas.microsoft.com/office/drawing/2014/main" val="335778845"/>
                    </a:ext>
                  </a:extLst>
                </a:gridCol>
              </a:tblGrid>
              <a:tr h="385602">
                <a:tc rowSpan="2">
                  <a:txBody>
                    <a:bodyPr/>
                    <a:lstStyle/>
                    <a:p>
                      <a:r>
                        <a:rPr lang="en-US" b="0" i="1" dirty="0"/>
                        <a:t>Classified based on return</a:t>
                      </a:r>
                    </a:p>
                  </a:txBody>
                  <a:tcPr>
                    <a:solidFill>
                      <a:srgbClr val="4096A7"/>
                    </a:solidFill>
                  </a:tcPr>
                </a:tc>
                <a:tc gridSpan="2">
                  <a:txBody>
                    <a:bodyPr/>
                    <a:lstStyle/>
                    <a:p>
                      <a:r>
                        <a:rPr lang="en-US" b="0" i="1" dirty="0"/>
                        <a:t>True Value</a:t>
                      </a:r>
                    </a:p>
                  </a:txBody>
                  <a:tcPr>
                    <a:solidFill>
                      <a:srgbClr val="4096A7"/>
                    </a:solidFill>
                  </a:tcPr>
                </a:tc>
                <a:tc hMerge="1">
                  <a:txBody>
                    <a:bodyPr/>
                    <a:lstStyle/>
                    <a:p>
                      <a:endParaRPr lang="en-US" dirty="0"/>
                    </a:p>
                  </a:txBody>
                  <a:tcPr/>
                </a:tc>
                <a:tc>
                  <a:txBody>
                    <a:bodyPr/>
                    <a:lstStyle/>
                    <a:p>
                      <a:r>
                        <a:rPr lang="en-US" b="0" i="1" dirty="0"/>
                        <a:t>Total</a:t>
                      </a:r>
                    </a:p>
                  </a:txBody>
                  <a:tcPr>
                    <a:solidFill>
                      <a:srgbClr val="4096A7"/>
                    </a:solidFill>
                  </a:tcPr>
                </a:tc>
                <a:extLst>
                  <a:ext uri="{0D108BD9-81ED-4DB2-BD59-A6C34878D82A}">
                    <a16:rowId xmlns:a16="http://schemas.microsoft.com/office/drawing/2014/main" val="2563397561"/>
                  </a:ext>
                </a:extLst>
              </a:tr>
              <a:tr h="578403">
                <a:tc vMerge="1">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endParaRPr lang="en-US" dirty="0"/>
                    </a:p>
                  </a:txBody>
                  <a:tcPr/>
                </a:tc>
                <a:extLst>
                  <a:ext uri="{0D108BD9-81ED-4DB2-BD59-A6C34878D82A}">
                    <a16:rowId xmlns:a16="http://schemas.microsoft.com/office/drawing/2014/main" val="1625816782"/>
                  </a:ext>
                </a:extLst>
              </a:tr>
              <a:tr h="385602">
                <a:tc>
                  <a:txBody>
                    <a:bodyPr/>
                    <a:lstStyle/>
                    <a:p>
                      <a:pPr algn="ctr"/>
                      <a:r>
                        <a:rPr lang="en-US" dirty="0"/>
                        <a:t>0</a:t>
                      </a:r>
                    </a:p>
                  </a:txBody>
                  <a:tcPr/>
                </a:tc>
                <a:tc>
                  <a:txBody>
                    <a:bodyPr/>
                    <a:lstStyle/>
                    <a:p>
                      <a:pPr algn="ctr"/>
                      <a:r>
                        <a:rPr lang="en-US" dirty="0">
                          <a:effectLst/>
                        </a:rPr>
                        <a:t>887590</a:t>
                      </a:r>
                      <a:endParaRPr lang="en-US" dirty="0"/>
                    </a:p>
                  </a:txBody>
                  <a:tcPr/>
                </a:tc>
                <a:tc>
                  <a:txBody>
                    <a:bodyPr/>
                    <a:lstStyle/>
                    <a:p>
                      <a:pPr algn="ctr"/>
                      <a:r>
                        <a:rPr lang="en-US" dirty="0">
                          <a:effectLst/>
                        </a:rPr>
                        <a:t>33</a:t>
                      </a:r>
                      <a:endParaRPr lang="en-US" dirty="0"/>
                    </a:p>
                  </a:txBody>
                  <a:tcPr/>
                </a:tc>
                <a:tc>
                  <a:txBody>
                    <a:bodyPr/>
                    <a:lstStyle/>
                    <a:p>
                      <a:pPr algn="ctr"/>
                      <a:r>
                        <a:rPr lang="en-US" dirty="0"/>
                        <a:t>887623</a:t>
                      </a:r>
                    </a:p>
                  </a:txBody>
                  <a:tcPr/>
                </a:tc>
                <a:extLst>
                  <a:ext uri="{0D108BD9-81ED-4DB2-BD59-A6C34878D82A}">
                    <a16:rowId xmlns:a16="http://schemas.microsoft.com/office/drawing/2014/main" val="2140368638"/>
                  </a:ext>
                </a:extLst>
              </a:tr>
              <a:tr h="385602">
                <a:tc>
                  <a:txBody>
                    <a:bodyPr/>
                    <a:lstStyle/>
                    <a:p>
                      <a:pPr algn="ctr"/>
                      <a:r>
                        <a:rPr lang="en-US" dirty="0"/>
                        <a:t>1</a:t>
                      </a:r>
                    </a:p>
                  </a:txBody>
                  <a:tcPr/>
                </a:tc>
                <a:tc>
                  <a:txBody>
                    <a:bodyPr/>
                    <a:lstStyle/>
                    <a:p>
                      <a:pPr algn="ctr"/>
                      <a:r>
                        <a:rPr lang="en-US" dirty="0">
                          <a:effectLst/>
                        </a:rPr>
                        <a:t>99465</a:t>
                      </a:r>
                      <a:endParaRPr lang="en-US" dirty="0"/>
                    </a:p>
                  </a:txBody>
                  <a:tcPr/>
                </a:tc>
                <a:tc>
                  <a:txBody>
                    <a:bodyPr/>
                    <a:lstStyle/>
                    <a:p>
                      <a:pPr algn="ctr"/>
                      <a:r>
                        <a:rPr lang="en-US" dirty="0"/>
                        <a:t>11</a:t>
                      </a:r>
                    </a:p>
                  </a:txBody>
                  <a:tcPr/>
                </a:tc>
                <a:tc>
                  <a:txBody>
                    <a:bodyPr/>
                    <a:lstStyle/>
                    <a:p>
                      <a:pPr algn="ctr"/>
                      <a:r>
                        <a:rPr lang="en-US" dirty="0"/>
                        <a:t>99476</a:t>
                      </a:r>
                    </a:p>
                  </a:txBody>
                  <a:tcPr/>
                </a:tc>
                <a:extLst>
                  <a:ext uri="{0D108BD9-81ED-4DB2-BD59-A6C34878D82A}">
                    <a16:rowId xmlns:a16="http://schemas.microsoft.com/office/drawing/2014/main" val="962450795"/>
                  </a:ext>
                </a:extLst>
              </a:tr>
              <a:tr h="385602">
                <a:tc>
                  <a:txBody>
                    <a:bodyPr/>
                    <a:lstStyle/>
                    <a:p>
                      <a:pPr algn="ctr"/>
                      <a:r>
                        <a:rPr lang="en-US" dirty="0"/>
                        <a:t>Total</a:t>
                      </a:r>
                    </a:p>
                  </a:txBody>
                  <a:tcPr/>
                </a:tc>
                <a:tc>
                  <a:txBody>
                    <a:bodyPr/>
                    <a:lstStyle/>
                    <a:p>
                      <a:pPr algn="ctr"/>
                      <a:r>
                        <a:rPr lang="en-US" dirty="0"/>
                        <a:t>987055</a:t>
                      </a:r>
                    </a:p>
                  </a:txBody>
                  <a:tcPr/>
                </a:tc>
                <a:tc>
                  <a:txBody>
                    <a:bodyPr/>
                    <a:lstStyle/>
                    <a:p>
                      <a:pPr algn="ctr"/>
                      <a:r>
                        <a:rPr lang="en-US" dirty="0"/>
                        <a:t>44</a:t>
                      </a:r>
                    </a:p>
                  </a:txBody>
                  <a:tcPr/>
                </a:tc>
                <a:tc>
                  <a:txBody>
                    <a:bodyPr/>
                    <a:lstStyle/>
                    <a:p>
                      <a:pPr algn="ctr"/>
                      <a:r>
                        <a:rPr lang="en-US" dirty="0"/>
                        <a:t>987099</a:t>
                      </a:r>
                    </a:p>
                  </a:txBody>
                  <a:tcPr/>
                </a:tc>
                <a:extLst>
                  <a:ext uri="{0D108BD9-81ED-4DB2-BD59-A6C34878D82A}">
                    <a16:rowId xmlns:a16="http://schemas.microsoft.com/office/drawing/2014/main" val="3158326080"/>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B7C2C2-42BB-4127-A7AB-153089A53B99}"/>
                  </a:ext>
                </a:extLst>
              </p:cNvPr>
              <p:cNvSpPr txBox="1"/>
              <p:nvPr/>
            </p:nvSpPr>
            <p:spPr>
              <a:xfrm>
                <a:off x="741527" y="5267445"/>
                <a:ext cx="4716296" cy="489814"/>
              </a:xfrm>
              <a:prstGeom prst="rect">
                <a:avLst/>
              </a:prstGeom>
              <a:noFill/>
            </p:spPr>
            <p:txBody>
              <a:bodyPr wrap="square" rtlCol="0">
                <a:spAutoFit/>
              </a:bodyPr>
              <a:lstStyle/>
              <a:p>
                <a:r>
                  <a:rPr lang="en-US" dirty="0"/>
                  <a:t>Correct classification rate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887590+11</m:t>
                        </m:r>
                      </m:num>
                      <m:den>
                        <m:r>
                          <a:rPr lang="en-US" b="0" i="1" smtClean="0">
                            <a:latin typeface="Cambria Math" panose="02040503050406030204" pitchFamily="18" charset="0"/>
                          </a:rPr>
                          <m:t>987099</m:t>
                        </m:r>
                      </m:den>
                    </m:f>
                    <m:r>
                      <a:rPr lang="en-US" b="0" i="1" smtClean="0">
                        <a:latin typeface="Cambria Math" panose="02040503050406030204" pitchFamily="18" charset="0"/>
                      </a:rPr>
                      <m:t>=89.92%</m:t>
                    </m:r>
                  </m:oMath>
                </a14:m>
                <a:endParaRPr lang="en-US" dirty="0"/>
              </a:p>
            </p:txBody>
          </p:sp>
        </mc:Choice>
        <mc:Fallback xmlns="">
          <p:sp>
            <p:nvSpPr>
              <p:cNvPr id="12" name="TextBox 11">
                <a:extLst>
                  <a:ext uri="{FF2B5EF4-FFF2-40B4-BE49-F238E27FC236}">
                    <a16:creationId xmlns:a16="http://schemas.microsoft.com/office/drawing/2014/main" xmlns:a14="http://schemas.microsoft.com/office/drawing/2010/main" xmlns="" id="{C0B7C2C2-42BB-4127-A7AB-153089A53B99}"/>
                  </a:ext>
                </a:extLst>
              </p:cNvPr>
              <p:cNvSpPr txBox="1">
                <a:spLocks noRot="1" noChangeAspect="1" noMove="1" noResize="1" noEditPoints="1" noAdjustHandles="1" noChangeArrowheads="1" noChangeShapeType="1" noTextEdit="1"/>
              </p:cNvSpPr>
              <p:nvPr/>
            </p:nvSpPr>
            <p:spPr>
              <a:xfrm>
                <a:off x="741527" y="5267445"/>
                <a:ext cx="4716296" cy="489814"/>
              </a:xfrm>
              <a:prstGeom prst="rect">
                <a:avLst/>
              </a:prstGeom>
              <a:blipFill rotWithShape="0">
                <a:blip r:embed="rId3"/>
                <a:stretch>
                  <a:fillRect l="-1164" b="-7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005F277-D565-4660-8185-56A302F1E379}"/>
              </a:ext>
            </a:extLst>
          </p:cNvPr>
          <p:cNvSpPr txBox="1"/>
          <p:nvPr/>
        </p:nvSpPr>
        <p:spPr>
          <a:xfrm>
            <a:off x="838198" y="1550802"/>
            <a:ext cx="1863459" cy="369332"/>
          </a:xfrm>
          <a:prstGeom prst="rect">
            <a:avLst/>
          </a:prstGeom>
          <a:noFill/>
        </p:spPr>
        <p:txBody>
          <a:bodyPr wrap="none" rtlCol="0">
            <a:spAutoFit/>
          </a:bodyPr>
          <a:lstStyle/>
          <a:p>
            <a:r>
              <a:rPr lang="en-US" b="1" dirty="0"/>
              <a:t>Return Prediction</a:t>
            </a:r>
          </a:p>
        </p:txBody>
      </p:sp>
      <p:graphicFrame>
        <p:nvGraphicFramePr>
          <p:cNvPr id="14" name="Table 13">
            <a:extLst>
              <a:ext uri="{FF2B5EF4-FFF2-40B4-BE49-F238E27FC236}">
                <a16:creationId xmlns:a16="http://schemas.microsoft.com/office/drawing/2014/main" id="{05FC95F8-8076-4309-9C1C-0159F53C9DC7}"/>
              </a:ext>
            </a:extLst>
          </p:cNvPr>
          <p:cNvGraphicFramePr>
            <a:graphicFrameLocks noGrp="1"/>
          </p:cNvGraphicFramePr>
          <p:nvPr>
            <p:extLst/>
          </p:nvPr>
        </p:nvGraphicFramePr>
        <p:xfrm>
          <a:off x="5816059" y="2003429"/>
          <a:ext cx="6071141" cy="2118020"/>
        </p:xfrm>
        <a:graphic>
          <a:graphicData uri="http://schemas.openxmlformats.org/drawingml/2006/table">
            <a:tbl>
              <a:tblPr firstRow="1" bandRow="1">
                <a:tableStyleId>{5C22544A-7EE6-4342-B048-85BDC9FD1C3A}</a:tableStyleId>
              </a:tblPr>
              <a:tblGrid>
                <a:gridCol w="962211">
                  <a:extLst>
                    <a:ext uri="{9D8B030D-6E8A-4147-A177-3AD203B41FA5}">
                      <a16:colId xmlns:a16="http://schemas.microsoft.com/office/drawing/2014/main" val="3256915252"/>
                    </a:ext>
                  </a:extLst>
                </a:gridCol>
                <a:gridCol w="1021787">
                  <a:extLst>
                    <a:ext uri="{9D8B030D-6E8A-4147-A177-3AD203B41FA5}">
                      <a16:colId xmlns:a16="http://schemas.microsoft.com/office/drawing/2014/main" val="2242685992"/>
                    </a:ext>
                  </a:extLst>
                </a:gridCol>
                <a:gridCol w="1382854">
                  <a:extLst>
                    <a:ext uri="{9D8B030D-6E8A-4147-A177-3AD203B41FA5}">
                      <a16:colId xmlns:a16="http://schemas.microsoft.com/office/drawing/2014/main" val="1950325008"/>
                    </a:ext>
                  </a:extLst>
                </a:gridCol>
                <a:gridCol w="1215957">
                  <a:extLst>
                    <a:ext uri="{9D8B030D-6E8A-4147-A177-3AD203B41FA5}">
                      <a16:colId xmlns:a16="http://schemas.microsoft.com/office/drawing/2014/main" val="3736451423"/>
                    </a:ext>
                  </a:extLst>
                </a:gridCol>
                <a:gridCol w="1488332">
                  <a:extLst>
                    <a:ext uri="{9D8B030D-6E8A-4147-A177-3AD203B41FA5}">
                      <a16:colId xmlns:a16="http://schemas.microsoft.com/office/drawing/2014/main" val="1253501686"/>
                    </a:ext>
                  </a:extLst>
                </a:gridCol>
              </a:tblGrid>
              <a:tr h="1169458">
                <a:tc>
                  <a:txBody>
                    <a:bodyPr/>
                    <a:lstStyle/>
                    <a:p>
                      <a:r>
                        <a:rPr lang="en-US" b="0" i="1" dirty="0"/>
                        <a:t>Return</a:t>
                      </a:r>
                    </a:p>
                  </a:txBody>
                  <a:tcPr>
                    <a:solidFill>
                      <a:srgbClr val="4096A7"/>
                    </a:solidFill>
                  </a:tcPr>
                </a:tc>
                <a:tc>
                  <a:txBody>
                    <a:bodyPr/>
                    <a:lstStyle/>
                    <a:p>
                      <a:r>
                        <a:rPr lang="en-US" b="0" i="1" dirty="0"/>
                        <a:t>Count</a:t>
                      </a:r>
                    </a:p>
                  </a:txBody>
                  <a:tcPr>
                    <a:solidFill>
                      <a:srgbClr val="4096A7"/>
                    </a:solidFill>
                  </a:tcPr>
                </a:tc>
                <a:tc>
                  <a:txBody>
                    <a:bodyPr/>
                    <a:lstStyle/>
                    <a:p>
                      <a:r>
                        <a:rPr lang="en-US" b="0" i="1" dirty="0"/>
                        <a:t>Number of independent variable</a:t>
                      </a:r>
                    </a:p>
                  </a:txBody>
                  <a:tcPr>
                    <a:solidFill>
                      <a:srgbClr val="4096A7"/>
                    </a:solidFill>
                  </a:tcPr>
                </a:tc>
                <a:tc>
                  <a:txBody>
                    <a:bodyPr/>
                    <a:lstStyle/>
                    <a:p>
                      <a:r>
                        <a:rPr lang="en-US" b="0" i="1" dirty="0"/>
                        <a:t>Ratio</a:t>
                      </a:r>
                    </a:p>
                  </a:txBody>
                  <a:tcPr>
                    <a:solidFill>
                      <a:srgbClr val="4096A7"/>
                    </a:solidFill>
                  </a:tcPr>
                </a:tc>
                <a:tc>
                  <a:txBody>
                    <a:bodyPr/>
                    <a:lstStyle/>
                    <a:p>
                      <a:r>
                        <a:rPr lang="en-US" b="0" i="1" dirty="0"/>
                        <a:t>Satisfies the 10:1 requirement</a:t>
                      </a:r>
                    </a:p>
                  </a:txBody>
                  <a:tcPr>
                    <a:solidFill>
                      <a:srgbClr val="4096A7"/>
                    </a:solidFill>
                  </a:tcPr>
                </a:tc>
                <a:extLst>
                  <a:ext uri="{0D108BD9-81ED-4DB2-BD59-A6C34878D82A}">
                    <a16:rowId xmlns:a16="http://schemas.microsoft.com/office/drawing/2014/main" val="3061871920"/>
                  </a:ext>
                </a:extLst>
              </a:tr>
              <a:tr h="474281">
                <a:tc>
                  <a:txBody>
                    <a:bodyPr/>
                    <a:lstStyle/>
                    <a:p>
                      <a:pPr algn="ctr"/>
                      <a:r>
                        <a:rPr lang="en-US" dirty="0"/>
                        <a:t>1 (Yes)</a:t>
                      </a:r>
                    </a:p>
                  </a:txBody>
                  <a:tcPr/>
                </a:tc>
                <a:tc>
                  <a:txBody>
                    <a:bodyPr/>
                    <a:lstStyle/>
                    <a:p>
                      <a:pPr algn="ctr"/>
                      <a:r>
                        <a:rPr lang="en-US" dirty="0">
                          <a:effectLst/>
                        </a:rPr>
                        <a:t>99476</a:t>
                      </a:r>
                      <a:endParaRPr lang="en-US" dirty="0"/>
                    </a:p>
                  </a:txBody>
                  <a:tcPr/>
                </a:tc>
                <a:tc>
                  <a:txBody>
                    <a:bodyPr/>
                    <a:lstStyle/>
                    <a:p>
                      <a:pPr algn="ctr"/>
                      <a:r>
                        <a:rPr lang="en-US" dirty="0"/>
                        <a:t>21</a:t>
                      </a:r>
                    </a:p>
                  </a:txBody>
                  <a:tcPr/>
                </a:tc>
                <a:tc>
                  <a:txBody>
                    <a:bodyPr/>
                    <a:lstStyle/>
                    <a:p>
                      <a:pPr algn="ctr"/>
                      <a:r>
                        <a:rPr lang="en-US" dirty="0"/>
                        <a:t>99476/21</a:t>
                      </a:r>
                    </a:p>
                  </a:txBody>
                  <a:tcPr/>
                </a:tc>
                <a:tc>
                  <a:txBody>
                    <a:bodyPr/>
                    <a:lstStyle/>
                    <a:p>
                      <a:pPr algn="ctr"/>
                      <a:r>
                        <a:rPr lang="en-US" dirty="0"/>
                        <a:t>Yes</a:t>
                      </a:r>
                    </a:p>
                  </a:txBody>
                  <a:tcPr/>
                </a:tc>
                <a:extLst>
                  <a:ext uri="{0D108BD9-81ED-4DB2-BD59-A6C34878D82A}">
                    <a16:rowId xmlns:a16="http://schemas.microsoft.com/office/drawing/2014/main" val="510850202"/>
                  </a:ext>
                </a:extLst>
              </a:tr>
              <a:tr h="474281">
                <a:tc>
                  <a:txBody>
                    <a:bodyPr/>
                    <a:lstStyle/>
                    <a:p>
                      <a:pPr algn="ctr"/>
                      <a:r>
                        <a:rPr lang="en-US" dirty="0"/>
                        <a:t>0 (No)</a:t>
                      </a:r>
                    </a:p>
                  </a:txBody>
                  <a:tcPr/>
                </a:tc>
                <a:tc>
                  <a:txBody>
                    <a:bodyPr/>
                    <a:lstStyle/>
                    <a:p>
                      <a:pPr algn="ctr"/>
                      <a:r>
                        <a:rPr lang="en-US" dirty="0">
                          <a:effectLst/>
                        </a:rPr>
                        <a:t>887623</a:t>
                      </a:r>
                      <a:endParaRPr lang="en-US" dirty="0"/>
                    </a:p>
                  </a:txBody>
                  <a:tcPr/>
                </a:tc>
                <a:tc>
                  <a:txBody>
                    <a:bodyPr/>
                    <a:lstStyle/>
                    <a:p>
                      <a:pPr algn="ctr"/>
                      <a:r>
                        <a:rPr lang="en-US" dirty="0"/>
                        <a:t>21</a:t>
                      </a:r>
                    </a:p>
                  </a:txBody>
                  <a:tcPr/>
                </a:tc>
                <a:tc>
                  <a:txBody>
                    <a:bodyPr/>
                    <a:lstStyle/>
                    <a:p>
                      <a:pPr algn="ctr"/>
                      <a:r>
                        <a:rPr lang="en-US" dirty="0"/>
                        <a:t>887623/21</a:t>
                      </a:r>
                    </a:p>
                  </a:txBody>
                  <a:tcPr/>
                </a:tc>
                <a:tc>
                  <a:txBody>
                    <a:bodyPr/>
                    <a:lstStyle/>
                    <a:p>
                      <a:pPr algn="ctr"/>
                      <a:r>
                        <a:rPr lang="en-US" dirty="0"/>
                        <a:t>Yes</a:t>
                      </a:r>
                    </a:p>
                  </a:txBody>
                  <a:tcPr/>
                </a:tc>
                <a:extLst>
                  <a:ext uri="{0D108BD9-81ED-4DB2-BD59-A6C34878D82A}">
                    <a16:rowId xmlns:a16="http://schemas.microsoft.com/office/drawing/2014/main" val="3964951680"/>
                  </a:ext>
                </a:extLst>
              </a:tr>
            </a:tbl>
          </a:graphicData>
        </a:graphic>
      </p:graphicFrame>
      <p:sp>
        <p:nvSpPr>
          <p:cNvPr id="15" name="TextBox 14">
            <a:extLst>
              <a:ext uri="{FF2B5EF4-FFF2-40B4-BE49-F238E27FC236}">
                <a16:creationId xmlns:a16="http://schemas.microsoft.com/office/drawing/2014/main" id="{87A80617-2421-413C-8321-8CDC3E083006}"/>
              </a:ext>
            </a:extLst>
          </p:cNvPr>
          <p:cNvSpPr txBox="1"/>
          <p:nvPr/>
        </p:nvSpPr>
        <p:spPr>
          <a:xfrm>
            <a:off x="5816059" y="1550802"/>
            <a:ext cx="1971309" cy="369332"/>
          </a:xfrm>
          <a:prstGeom prst="rect">
            <a:avLst/>
          </a:prstGeom>
          <a:noFill/>
        </p:spPr>
        <p:txBody>
          <a:bodyPr wrap="none" rtlCol="0">
            <a:spAutoFit/>
          </a:bodyPr>
          <a:lstStyle/>
          <a:p>
            <a:r>
              <a:rPr lang="en-US" b="1" dirty="0"/>
              <a:t>Return: Logit Ratio</a:t>
            </a:r>
          </a:p>
        </p:txBody>
      </p:sp>
      <p:pic>
        <p:nvPicPr>
          <p:cNvPr id="16" name="Picture 15">
            <a:extLst>
              <a:ext uri="{FF2B5EF4-FFF2-40B4-BE49-F238E27FC236}">
                <a16:creationId xmlns:a16="http://schemas.microsoft.com/office/drawing/2014/main" id="{3D7F1C56-C97F-448D-809A-304B9FC39A21}"/>
              </a:ext>
            </a:extLst>
          </p:cNvPr>
          <p:cNvPicPr>
            <a:picLocks noChangeAspect="1"/>
          </p:cNvPicPr>
          <p:nvPr/>
        </p:nvPicPr>
        <p:blipFill>
          <a:blip r:embed="rId4"/>
          <a:stretch>
            <a:fillRect/>
          </a:stretch>
        </p:blipFill>
        <p:spPr>
          <a:xfrm>
            <a:off x="838198" y="4369364"/>
            <a:ext cx="3590111" cy="847199"/>
          </a:xfrm>
          <a:prstGeom prst="rect">
            <a:avLst/>
          </a:prstGeom>
        </p:spPr>
      </p:pic>
      <p:pic>
        <p:nvPicPr>
          <p:cNvPr id="17" name="Picture 16">
            <a:extLst>
              <a:ext uri="{FF2B5EF4-FFF2-40B4-BE49-F238E27FC236}">
                <a16:creationId xmlns:a16="http://schemas.microsoft.com/office/drawing/2014/main" id="{948216D5-5801-46B8-81A6-59598688188E}"/>
              </a:ext>
            </a:extLst>
          </p:cNvPr>
          <p:cNvPicPr>
            <a:picLocks noChangeAspect="1"/>
          </p:cNvPicPr>
          <p:nvPr/>
        </p:nvPicPr>
        <p:blipFill>
          <a:blip r:embed="rId5"/>
          <a:stretch>
            <a:fillRect/>
          </a:stretch>
        </p:blipFill>
        <p:spPr>
          <a:xfrm>
            <a:off x="789862" y="5879698"/>
            <a:ext cx="4619625" cy="409575"/>
          </a:xfrm>
          <a:prstGeom prst="rect">
            <a:avLst/>
          </a:prstGeom>
        </p:spPr>
      </p:pic>
      <p:pic>
        <p:nvPicPr>
          <p:cNvPr id="18" name="Picture 17">
            <a:extLst>
              <a:ext uri="{FF2B5EF4-FFF2-40B4-BE49-F238E27FC236}">
                <a16:creationId xmlns:a16="http://schemas.microsoft.com/office/drawing/2014/main" id="{E28F40A7-4A5F-4ADC-9466-45E1D128D880}"/>
              </a:ext>
            </a:extLst>
          </p:cNvPr>
          <p:cNvPicPr>
            <a:picLocks noChangeAspect="1"/>
          </p:cNvPicPr>
          <p:nvPr/>
        </p:nvPicPr>
        <p:blipFill>
          <a:blip r:embed="rId6"/>
          <a:stretch>
            <a:fillRect/>
          </a:stretch>
        </p:blipFill>
        <p:spPr>
          <a:xfrm>
            <a:off x="7934563" y="5114679"/>
            <a:ext cx="3952637" cy="1174594"/>
          </a:xfrm>
          <a:prstGeom prst="rect">
            <a:avLst/>
          </a:prstGeom>
        </p:spPr>
      </p:pic>
    </p:spTree>
    <p:extLst>
      <p:ext uri="{BB962C8B-B14F-4D97-AF65-F5344CB8AC3E}">
        <p14:creationId xmlns:p14="http://schemas.microsoft.com/office/powerpoint/2010/main" val="3451751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38200" y="472463"/>
            <a:ext cx="10515600" cy="535531"/>
          </a:xfrm>
          <a:noFill/>
        </p:spPr>
        <p:txBody>
          <a:bodyPr vert="horz" wrap="square" lIns="91440" tIns="45720" rIns="91440" bIns="45720" rtlCol="0" anchor="ctr">
            <a:spAutoFit/>
          </a:bodyPr>
          <a:lstStyle/>
          <a:p>
            <a:r>
              <a:rPr lang="en-US" sz="3200" dirty="0">
                <a:solidFill>
                  <a:srgbClr val="4096A7"/>
                </a:solidFill>
                <a:latin typeface="+mn-lt"/>
              </a:rPr>
              <a:t>Customer level analysis – Return Behavior</a:t>
            </a:r>
          </a:p>
        </p:txBody>
      </p:sp>
      <p:sp>
        <p:nvSpPr>
          <p:cNvPr id="5" name="TextBox 4"/>
          <p:cNvSpPr txBox="1"/>
          <p:nvPr/>
        </p:nvSpPr>
        <p:spPr>
          <a:xfrm>
            <a:off x="834568" y="1219200"/>
            <a:ext cx="10519232" cy="646331"/>
          </a:xfrm>
          <a:prstGeom prst="rect">
            <a:avLst/>
          </a:prstGeom>
          <a:noFill/>
        </p:spPr>
        <p:txBody>
          <a:bodyPr wrap="square" rtlCol="0">
            <a:spAutoFit/>
          </a:bodyPr>
          <a:lstStyle/>
          <a:p>
            <a:r>
              <a:rPr lang="en-US" dirty="0"/>
              <a:t>Since using BOPS is a customer's decision, we suspect that key independent variable is </a:t>
            </a:r>
            <a:r>
              <a:rPr lang="en-US" b="1" dirty="0">
                <a:solidFill>
                  <a:schemeClr val="accent2"/>
                </a:solidFill>
              </a:rPr>
              <a:t>Endogenous</a:t>
            </a:r>
          </a:p>
          <a:p>
            <a:endParaRPr lang="en-US" b="1" dirty="0"/>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sp>
        <p:nvSpPr>
          <p:cNvPr id="4" name="TextBox 3"/>
          <p:cNvSpPr txBox="1"/>
          <p:nvPr/>
        </p:nvSpPr>
        <p:spPr>
          <a:xfrm>
            <a:off x="834569" y="1948543"/>
            <a:ext cx="3062518" cy="2031325"/>
          </a:xfrm>
          <a:prstGeom prst="rect">
            <a:avLst/>
          </a:prstGeom>
          <a:noFill/>
        </p:spPr>
        <p:txBody>
          <a:bodyPr wrap="square" rtlCol="0">
            <a:spAutoFit/>
          </a:bodyPr>
          <a:lstStyle/>
          <a:p>
            <a:r>
              <a:rPr lang="en-US" b="1" dirty="0"/>
              <a:t>Omitted Variable: </a:t>
            </a:r>
            <a:r>
              <a:rPr lang="en-US" dirty="0"/>
              <a:t>Proximity                             </a:t>
            </a:r>
          </a:p>
          <a:p>
            <a:r>
              <a:rPr lang="en-US" b="1" dirty="0"/>
              <a:t>Endogenous Variable: </a:t>
            </a:r>
            <a:r>
              <a:rPr lang="en-US" dirty="0"/>
              <a:t> BOPS                                                                 </a:t>
            </a:r>
          </a:p>
          <a:p>
            <a:endParaRPr lang="en-US" dirty="0"/>
          </a:p>
          <a:p>
            <a:r>
              <a:rPr lang="en-US" b="1" dirty="0"/>
              <a:t>Instrument Variables:  </a:t>
            </a:r>
          </a:p>
          <a:p>
            <a:pPr marL="457200" indent="-457200">
              <a:buFont typeface="+mj-lt"/>
              <a:buAutoNum type="arabicPeriod"/>
            </a:pPr>
            <a:r>
              <a:rPr lang="en-US" dirty="0"/>
              <a:t>Length of Residence</a:t>
            </a:r>
          </a:p>
          <a:p>
            <a:pPr marL="457200" indent="-457200">
              <a:buFont typeface="+mj-lt"/>
              <a:buAutoNum type="arabicPeriod"/>
            </a:pPr>
            <a:r>
              <a:rPr lang="en-US" dirty="0"/>
              <a:t>Child</a:t>
            </a:r>
          </a:p>
          <a:p>
            <a:endParaRPr lang="en-US" dirty="0"/>
          </a:p>
        </p:txBody>
      </p:sp>
      <p:pic>
        <p:nvPicPr>
          <p:cNvPr id="1032" name="Picture 8" descr="https://lh4.googleusercontent.com/Or9GDs61HJOVM8rt0an5r3Lh6euFHn47TJ5S15Yv2iBixdisF7ssDBudvfaBcPff6f2GCTMGNeL1-dG7l-m2yoGd6PECAbj7U0juToM5dyrN1M9XSumvzKiVnUHtGAp81tqjoV99X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954" y="1948543"/>
            <a:ext cx="3606193" cy="25092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0vGMO7D9fXc8SmXqQq2hP4I4o8lSKIYZmzPEfH_ybqlUFOgWADMRWQWdAl-tHzic8zX79mTW3Gu7jtMraTWBSoSB73wunX75kZPqNZoHA8xkM0cj5IFM90pqkqH6JYEZM6nqYDhoYw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957" y="4854306"/>
            <a:ext cx="2024742" cy="3989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Am_vmUgtkAVpyt4YcZEM2nUZjBIfYhGUOW2VU10yUT1xmiTIEXyGGv1cXYJt0Wp0JkCyasgwrvTsKRRepMqBBDgd4MKTJK_EP76TgZ9gagHrx8gFwlar1C5adZGg7KR7yBQ7McXsCf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343" y="1948543"/>
            <a:ext cx="3313681" cy="25092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343400" y="2906486"/>
            <a:ext cx="3189514" cy="35922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857954" y="2906486"/>
            <a:ext cx="3189514" cy="35922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25539" y="5084312"/>
            <a:ext cx="2037160" cy="168909"/>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25539" y="6353690"/>
            <a:ext cx="3936718" cy="261610"/>
          </a:xfrm>
          <a:prstGeom prst="rect">
            <a:avLst/>
          </a:prstGeom>
        </p:spPr>
        <p:txBody>
          <a:bodyPr wrap="square">
            <a:spAutoFit/>
          </a:bodyPr>
          <a:lstStyle/>
          <a:p>
            <a:r>
              <a:rPr lang="en-US" sz="1100" dirty="0"/>
              <a:t>*Results of OLS model and Logit models are comparable</a:t>
            </a:r>
          </a:p>
        </p:txBody>
      </p:sp>
      <p:pic>
        <p:nvPicPr>
          <p:cNvPr id="1038" name="Picture 14" descr="https://lh6.googleusercontent.com/hSuDGnujv5tbswn2Or_zvgppscjXCjosZP793ni9JDOwy_7PDvrNmQ85GrXxISXqsARU-uxMSd6Fh201wuFNhBwOLgW9Lt7aOEd2sCSxPMtrdFSKumWPtwO0ur8nOCbKo-A-HScFYa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223" y="4854306"/>
            <a:ext cx="2916976" cy="14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78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23356" y="461859"/>
            <a:ext cx="10515600" cy="535531"/>
          </a:xfrm>
          <a:noFill/>
        </p:spPr>
        <p:txBody>
          <a:bodyPr vert="horz" wrap="square" lIns="91440" tIns="45720" rIns="91440" bIns="45720" rtlCol="0" anchor="ctr">
            <a:spAutoFit/>
          </a:bodyPr>
          <a:lstStyle/>
          <a:p>
            <a:r>
              <a:rPr lang="en-US" sz="3200" dirty="0">
                <a:solidFill>
                  <a:srgbClr val="4096A7"/>
                </a:solidFill>
                <a:latin typeface="+mn-lt"/>
              </a:rPr>
              <a:t>Customer level analysis – Return Behavior</a:t>
            </a:r>
          </a:p>
        </p:txBody>
      </p:sp>
      <p:sp>
        <p:nvSpPr>
          <p:cNvPr id="5" name="TextBox 4"/>
          <p:cNvSpPr txBox="1"/>
          <p:nvPr/>
        </p:nvSpPr>
        <p:spPr>
          <a:xfrm>
            <a:off x="834568" y="1219200"/>
            <a:ext cx="10519232" cy="646331"/>
          </a:xfrm>
          <a:prstGeom prst="rect">
            <a:avLst/>
          </a:prstGeom>
          <a:noFill/>
        </p:spPr>
        <p:txBody>
          <a:bodyPr wrap="square" rtlCol="0">
            <a:spAutoFit/>
          </a:bodyPr>
          <a:lstStyle/>
          <a:p>
            <a:r>
              <a:rPr lang="en-US" dirty="0"/>
              <a:t>2SLS model to treat </a:t>
            </a:r>
            <a:r>
              <a:rPr lang="en-US" b="1" dirty="0">
                <a:solidFill>
                  <a:schemeClr val="accent2"/>
                </a:solidFill>
              </a:rPr>
              <a:t>Endogeneity</a:t>
            </a:r>
          </a:p>
          <a:p>
            <a:endParaRPr lang="en-US" b="1" dirty="0"/>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pic>
        <p:nvPicPr>
          <p:cNvPr id="3074" name="Picture 2" descr="https://lh4.googleusercontent.com/mQBZtFb51zejawhmlUospLfjpB1rIja5rOfJOSG6cWMV1OS9GtJr9lXUwHHm4KUfb0aG8rtDCEIU30vFb5zVcJyinNG0VQw7LyBoSpQ-oMeDKyiVz57mod7WEky2WTprCGuNqZc2Cp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56" y="1712991"/>
            <a:ext cx="4174595" cy="4374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4.googleusercontent.com/-JkoSI5JtAzKeqF6dvo5ugvkAY3IM1_OTjJ537dJI2nE63FAg7lhDTUaG_Vbh0gryUx21vgXpNiRqGBR8Oi-c5wBfIWRKb-hj5X40E0l8fyMhJiJtL8XHXkzP5oVZ4gGbeYgrMZDA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025" y="1712992"/>
            <a:ext cx="4114967" cy="14351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tXINPFX9tWfjUYV5mYv5n4YLqjkLejy2AECGFxsn9DVhmQAr6SmIoqKbcCDS3VpK2G9F1O4FHGSqEypGaR5lmqr-1h3sdNtvISxdPT4csngXOZJMj0X66Xhw8YoeAD0f4Ii5o4P3N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024" y="3409404"/>
            <a:ext cx="4217056" cy="275468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5567024" y="1506302"/>
            <a:ext cx="4217056" cy="1641847"/>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55722" y="4025112"/>
            <a:ext cx="4328358" cy="377071"/>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029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38200" y="451725"/>
            <a:ext cx="10515600" cy="473075"/>
          </a:xfrm>
        </p:spPr>
        <p:txBody>
          <a:bodyPr>
            <a:normAutofit fontScale="90000"/>
          </a:bodyPr>
          <a:lstStyle/>
          <a:p>
            <a:r>
              <a:rPr lang="en-US" sz="3600" dirty="0">
                <a:solidFill>
                  <a:srgbClr val="4096A7"/>
                </a:solidFill>
                <a:latin typeface="+mn-lt"/>
              </a:rPr>
              <a:t>Analysis: Product level – Sales</a:t>
            </a:r>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pic>
        <p:nvPicPr>
          <p:cNvPr id="1026" name="Picture 2" descr="https://lh6.googleusercontent.com/VoAjn6PQjAYvQUEsPmw6K1-xKPrC8sFIh1WNkJCHYXymVfqMCuEgU_v5Twuhy32NNduR4G9EmCfaiHdF-w1lsXFOLmrPw2IEo17IQd2SBF6d506z8U6SQRTFlsIiEr_jEHA1B2trby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08" y="1218419"/>
            <a:ext cx="3445758" cy="1762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rS2TAwwmMjlkgZz-PwKf9r7dmknbmRhUAb_tpqYJizvXZfMU35XFq3a0e0z6fevHHdpCbzTGQ0Lwn_1TM1UwE-HOLoCRwqKpqjn2vXAiNwvYawS4aNdZ-jdnL4jZfQxU99_pTWd7De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8" y="3163513"/>
            <a:ext cx="3442955" cy="223644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39403" y="4040947"/>
            <a:ext cx="4328358" cy="28286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lh3.googleusercontent.com/TryWYh05N6J_HSFbSLhTbHKmcQEIZnCT3yYfELzDsSECMTYMV-MOA-ZfQldogdZ_oZQ-_FkqNCHnmkfaR_LX0IXqjpjnNaHlWSg2bvQMSBN_KAMWTfnPzto4LlxnCpq7aDDSY1R2B5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08" y="5399953"/>
            <a:ext cx="3781153" cy="11677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3.googleusercontent.com/iwj885xx7ixO6lx7P-qVeu94PbN0tltj9I-GK-hFGaMwIE1r8gpfMnSWTmn7sMTeztghDw3eJNqHrkoDTgskj6uQ9_jVr2bOy5UA4UjJ3FNOJoHbz9ZscAmy4ooqvWfemwPGx16bIy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223" y="1204159"/>
            <a:ext cx="3749039" cy="20465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3.googleusercontent.com/fpuQtkesEpnHWDJyu3Dkl19pMAyfD3oIbob_klxWxhfOJnJIkGzAqJLU5rPW6GfObNWOegHXVN9PEmm5EbO170BNuzWkQKh5F8cuwQywLsKnx0WG32sZW65NgY0v31X1uPgW4bWEa7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5223" y="3250735"/>
            <a:ext cx="3879669"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640878" y="4028506"/>
            <a:ext cx="4328358" cy="28286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590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E8BB-42D3-7345-B231-9CEE610919E9}"/>
              </a:ext>
            </a:extLst>
          </p:cNvPr>
          <p:cNvSpPr>
            <a:spLocks noGrp="1"/>
          </p:cNvSpPr>
          <p:nvPr>
            <p:ph type="title"/>
          </p:nvPr>
        </p:nvSpPr>
        <p:spPr>
          <a:xfrm>
            <a:off x="838200" y="354239"/>
            <a:ext cx="10515600" cy="473075"/>
          </a:xfrm>
        </p:spPr>
        <p:txBody>
          <a:bodyPr vert="horz" lIns="91440" tIns="45720" rIns="91440" bIns="45720" rtlCol="0" anchor="ctr">
            <a:normAutofit fontScale="90000"/>
          </a:bodyPr>
          <a:lstStyle/>
          <a:p>
            <a:r>
              <a:rPr lang="en-US" sz="3600" dirty="0">
                <a:solidFill>
                  <a:srgbClr val="4096A7"/>
                </a:solidFill>
                <a:latin typeface="+mn-lt"/>
              </a:rPr>
              <a:t>Analysis: Product level – Returns</a:t>
            </a:r>
          </a:p>
        </p:txBody>
      </p:sp>
      <p:sp>
        <p:nvSpPr>
          <p:cNvPr id="6" name="TextBox 5"/>
          <p:cNvSpPr txBox="1"/>
          <p:nvPr/>
        </p:nvSpPr>
        <p:spPr>
          <a:xfrm>
            <a:off x="3396343" y="174171"/>
            <a:ext cx="184731" cy="369332"/>
          </a:xfrm>
          <a:prstGeom prst="rect">
            <a:avLst/>
          </a:prstGeom>
          <a:noFill/>
        </p:spPr>
        <p:txBody>
          <a:bodyPr wrap="none" rtlCol="0">
            <a:spAutoFit/>
          </a:bodyPr>
          <a:lstStyle/>
          <a:p>
            <a:endParaRPr lang="en-US" dirty="0"/>
          </a:p>
        </p:txBody>
      </p:sp>
      <p:pic>
        <p:nvPicPr>
          <p:cNvPr id="3077" name="Picture 5" descr="https://lh4.googleusercontent.com/eZw00DUS4uB2m9W1o_C8Tvd31kzheOHB23V145hsM84C7N-abIfV_qE-Lpr0eyrXoZDTJNFIkuMT8Q-JVjMDZPO3rgLBaeLhRDdhSyQSyWdIhx-J8DLAznReryOwL3geumOnyIaGJM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007383"/>
            <a:ext cx="4260930" cy="215001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https://lh4.googleusercontent.com/bt36Qad1vswa8_l-lBSm8-UPi6jkAEcNQRE-o1rZmsbaCn8kTpFQlAjnkWMqKZkZEK5fSgeNg8q8Q7s0tzoPltyj5so5SVtpINWY9_M9vqUBzur5wp551R9eQ-BFsRTWrwPoF_p9hS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912" y="3127531"/>
            <a:ext cx="4260930" cy="214653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0772" y="3468809"/>
            <a:ext cx="4328358" cy="28286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5" name="Picture 13" descr="https://lh5.googleusercontent.com/hxf9Ztr2ag8A_9BIydBdRGDMGAlaOnXD-oTEDQg-J64eezX5KLrQYmVDuxFO5kVmtjdTyn2ZfIznUwssbOzY0mnhPNsWSdioLiSJMgaQV_KizpTV3S9whTiQdT16bf4V7-VkbbMRUt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466554"/>
            <a:ext cx="4086497" cy="110857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https://lh5.googleusercontent.com/zPPiDQLcQP8xxlPFiMmG9v1RUPMbrwn9m-gvAzCv_ZmRpsWyMku0sWnlIfiFHX_W3L114QFc-Xhi2ltJSLvP2Pt89EmQsloPaJe6Wj3imFaUTNBvG0PoNA8M-Mrbhaq-IplADhSzbh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0538" y="1007382"/>
            <a:ext cx="4493622" cy="1955882"/>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descr="https://lh5.googleusercontent.com/ewmO-9hV0I64oUzZ_kCd7ECOagXI2z1g9S-yIFwgLA2XCBpUKW6PNHHZGFtIkyusMa-lJq-cE_1PGcRZ7VAtkp6KM9FbtgOVkZLTMu6SoHxAKYe3pBGtzSU5irw_MSQ-TUCJGQ7N-_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0538" y="2992471"/>
            <a:ext cx="4303155" cy="241665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5896826" y="3397584"/>
            <a:ext cx="4328358" cy="28286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3" name="Picture 21" descr="https://lh6.googleusercontent.com/JMfVQJUCIjfj49o_jJnNjfAV9PbDNeIvJ11YZhMAJ9e50XO1D6yNGYxOX505tAbmbNgwi85FE-nfc2Bk_W4wF2zKUsfK6P3ZRdUY1IKAmzCdarI5m8aQC8weSVmAM-ppzaXMCYdkG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6826" y="5638163"/>
            <a:ext cx="3931920" cy="76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89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5646" y="228012"/>
            <a:ext cx="4870692" cy="535531"/>
          </a:xfrm>
          <a:prstGeom prst="rect">
            <a:avLst/>
          </a:prstGeom>
          <a:noFill/>
        </p:spPr>
        <p:txBody>
          <a:bodyPr vert="horz" wrap="square" lIns="91440" tIns="45720" rIns="91440" bIns="45720" rtlCol="0" anchor="ctr">
            <a:spAutoFit/>
          </a:bodyPr>
          <a:lstStyle>
            <a:lvl1pPr>
              <a:lnSpc>
                <a:spcPct val="90000"/>
              </a:lnSpc>
              <a:spcBef>
                <a:spcPct val="0"/>
              </a:spcBef>
              <a:buNone/>
              <a:defRPr sz="3200">
                <a:solidFill>
                  <a:srgbClr val="4096A7"/>
                </a:solidFill>
                <a:ea typeface="+mj-ea"/>
                <a:cs typeface="+mj-cs"/>
              </a:defRPr>
            </a:lvl1pPr>
          </a:lstStyle>
          <a:p>
            <a:r>
              <a:rPr lang="en-IN" dirty="0"/>
              <a:t>Online Sales– Product Level</a:t>
            </a:r>
          </a:p>
        </p:txBody>
      </p:sp>
      <p:pic>
        <p:nvPicPr>
          <p:cNvPr id="4" name="Picture 3"/>
          <p:cNvPicPr>
            <a:picLocks noChangeAspect="1"/>
          </p:cNvPicPr>
          <p:nvPr/>
        </p:nvPicPr>
        <p:blipFill rotWithShape="1">
          <a:blip r:embed="rId2"/>
          <a:srcRect r="8455" b="996"/>
          <a:stretch/>
        </p:blipFill>
        <p:spPr>
          <a:xfrm>
            <a:off x="528406" y="704525"/>
            <a:ext cx="8885225" cy="5867400"/>
          </a:xfrm>
          <a:prstGeom prst="rect">
            <a:avLst/>
          </a:prstGeom>
          <a:ln>
            <a:noFill/>
          </a:ln>
        </p:spPr>
      </p:pic>
      <p:graphicFrame>
        <p:nvGraphicFramePr>
          <p:cNvPr id="5" name="Table 4"/>
          <p:cNvGraphicFramePr>
            <a:graphicFrameLocks noGrp="1"/>
          </p:cNvGraphicFramePr>
          <p:nvPr>
            <p:extLst/>
          </p:nvPr>
        </p:nvGraphicFramePr>
        <p:xfrm>
          <a:off x="9706708" y="763543"/>
          <a:ext cx="1946029" cy="5867400"/>
        </p:xfrm>
        <a:graphic>
          <a:graphicData uri="http://schemas.openxmlformats.org/drawingml/2006/table">
            <a:tbl>
              <a:tblPr firstRow="1" bandRow="1">
                <a:tableStyleId>{F5AB1C69-6EDB-4FF4-983F-18BD219EF322}</a:tableStyleId>
              </a:tblPr>
              <a:tblGrid>
                <a:gridCol w="867507">
                  <a:extLst>
                    <a:ext uri="{9D8B030D-6E8A-4147-A177-3AD203B41FA5}">
                      <a16:colId xmlns:a16="http://schemas.microsoft.com/office/drawing/2014/main" val="20000"/>
                    </a:ext>
                  </a:extLst>
                </a:gridCol>
                <a:gridCol w="1078522">
                  <a:extLst>
                    <a:ext uri="{9D8B030D-6E8A-4147-A177-3AD203B41FA5}">
                      <a16:colId xmlns:a16="http://schemas.microsoft.com/office/drawing/2014/main" val="20001"/>
                    </a:ext>
                  </a:extLst>
                </a:gridCol>
              </a:tblGrid>
              <a:tr h="384816">
                <a:tc>
                  <a:txBody>
                    <a:bodyPr/>
                    <a:lstStyle/>
                    <a:p>
                      <a:pPr algn="ctr"/>
                      <a:r>
                        <a:rPr lang="en-IN" sz="1100" dirty="0"/>
                        <a:t>Product</a:t>
                      </a:r>
                      <a:r>
                        <a:rPr lang="en-IN" sz="1100" baseline="0" dirty="0"/>
                        <a:t> Category</a:t>
                      </a:r>
                      <a:endParaRPr lang="en-IN" sz="110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4096A7"/>
                    </a:solidFill>
                  </a:tcPr>
                </a:tc>
                <a:tc>
                  <a:txBody>
                    <a:bodyPr/>
                    <a:lstStyle/>
                    <a:p>
                      <a:pPr algn="ctr"/>
                      <a:r>
                        <a:rPr lang="en-IN" sz="1100" dirty="0"/>
                        <a:t>Increase/</a:t>
                      </a:r>
                    </a:p>
                    <a:p>
                      <a:pPr algn="ctr"/>
                      <a:r>
                        <a:rPr lang="en-IN" sz="1100" dirty="0"/>
                        <a:t>Decrease</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4096A7"/>
                    </a:solidFill>
                  </a:tcPr>
                </a:tc>
                <a:extLst>
                  <a:ext uri="{0D108BD9-81ED-4DB2-BD59-A6C34878D82A}">
                    <a16:rowId xmlns:a16="http://schemas.microsoft.com/office/drawing/2014/main" val="10000"/>
                  </a:ext>
                </a:extLst>
              </a:tr>
              <a:tr h="256544">
                <a:tc>
                  <a:txBody>
                    <a:bodyPr/>
                    <a:lstStyle/>
                    <a:p>
                      <a:pPr algn="ctr"/>
                      <a:r>
                        <a:rPr lang="en-IN" sz="1100" dirty="0"/>
                        <a:t>1</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- 31.3%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56544">
                <a:tc>
                  <a:txBody>
                    <a:bodyPr/>
                    <a:lstStyle/>
                    <a:p>
                      <a:pPr algn="ctr"/>
                      <a:r>
                        <a:rPr lang="en-IN" sz="1100" dirty="0"/>
                        <a:t>2</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- 38.8%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56544">
                <a:tc>
                  <a:txBody>
                    <a:bodyPr/>
                    <a:lstStyle/>
                    <a:p>
                      <a:pPr algn="ctr"/>
                      <a:r>
                        <a:rPr lang="en-IN" sz="1100" dirty="0"/>
                        <a:t>3</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a:t>
                      </a:r>
                      <a:r>
                        <a:rPr lang="en-IN" sz="1100" b="1" baseline="0" dirty="0"/>
                        <a:t> 6.4% ***</a:t>
                      </a:r>
                      <a:endParaRPr lang="en-IN" sz="1100" b="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56544">
                <a:tc>
                  <a:txBody>
                    <a:bodyPr/>
                    <a:lstStyle/>
                    <a:p>
                      <a:pPr algn="ctr"/>
                      <a:r>
                        <a:rPr lang="en-IN" sz="1100" dirty="0"/>
                        <a:t>4</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- 62%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56544">
                <a:tc>
                  <a:txBody>
                    <a:bodyPr/>
                    <a:lstStyle/>
                    <a:p>
                      <a:pPr algn="ctr"/>
                      <a:r>
                        <a:rPr lang="en-IN" sz="1100" dirty="0"/>
                        <a:t>5</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- 27.2%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56544">
                <a:tc>
                  <a:txBody>
                    <a:bodyPr/>
                    <a:lstStyle/>
                    <a:p>
                      <a:pPr algn="ctr"/>
                      <a:r>
                        <a:rPr lang="en-IN" sz="1100" dirty="0"/>
                        <a:t>6</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- 3.1%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56544">
                <a:tc>
                  <a:txBody>
                    <a:bodyPr/>
                    <a:lstStyle/>
                    <a:p>
                      <a:pPr algn="ctr"/>
                      <a:r>
                        <a:rPr lang="en-IN" sz="1100" dirty="0"/>
                        <a:t>7</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- 0.5%</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56544">
                <a:tc>
                  <a:txBody>
                    <a:bodyPr/>
                    <a:lstStyle/>
                    <a:p>
                      <a:pPr algn="ctr"/>
                      <a:r>
                        <a:rPr lang="en-IN" sz="1100" dirty="0"/>
                        <a:t>8</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endParaRPr lang="en-IN" sz="1100" b="1" i="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56544">
                <a:tc>
                  <a:txBody>
                    <a:bodyPr/>
                    <a:lstStyle/>
                    <a:p>
                      <a:pPr algn="ctr"/>
                      <a:r>
                        <a:rPr lang="en-IN" sz="1100" dirty="0"/>
                        <a:t>9</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a:t>
                      </a:r>
                      <a:r>
                        <a:rPr lang="en-IN" sz="1100" b="1" baseline="0" dirty="0"/>
                        <a:t> 35% ***</a:t>
                      </a:r>
                      <a:endParaRPr lang="en-IN" sz="1100" b="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56544">
                <a:tc>
                  <a:txBody>
                    <a:bodyPr/>
                    <a:lstStyle/>
                    <a:p>
                      <a:pPr algn="ctr"/>
                      <a:r>
                        <a:rPr lang="en-IN" sz="1100" dirty="0"/>
                        <a:t>10</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endParaRPr lang="en-IN" sz="1100" b="1" i="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56544">
                <a:tc>
                  <a:txBody>
                    <a:bodyPr/>
                    <a:lstStyle/>
                    <a:p>
                      <a:pPr algn="ctr"/>
                      <a:r>
                        <a:rPr lang="en-IN" sz="1100" dirty="0"/>
                        <a:t>11</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a:t>
                      </a:r>
                      <a:r>
                        <a:rPr lang="en-IN" sz="1100" b="1" baseline="0" dirty="0"/>
                        <a:t> 16.9% ***</a:t>
                      </a:r>
                      <a:endParaRPr lang="en-IN" sz="1100" b="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56544">
                <a:tc>
                  <a:txBody>
                    <a:bodyPr/>
                    <a:lstStyle/>
                    <a:p>
                      <a:pPr algn="ctr"/>
                      <a:r>
                        <a:rPr lang="en-IN" sz="1100" dirty="0"/>
                        <a:t>12</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- 31.7%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256544">
                <a:tc>
                  <a:txBody>
                    <a:bodyPr/>
                    <a:lstStyle/>
                    <a:p>
                      <a:pPr algn="ctr"/>
                      <a:r>
                        <a:rPr lang="en-IN" sz="1100" dirty="0"/>
                        <a:t>13</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+ 12.2%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56544">
                <a:tc>
                  <a:txBody>
                    <a:bodyPr/>
                    <a:lstStyle/>
                    <a:p>
                      <a:pPr algn="ctr"/>
                      <a:r>
                        <a:rPr lang="en-IN" sz="1100" dirty="0"/>
                        <a:t>14</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- 114%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56544">
                <a:tc>
                  <a:txBody>
                    <a:bodyPr/>
                    <a:lstStyle/>
                    <a:p>
                      <a:pPr algn="ctr"/>
                      <a:r>
                        <a:rPr lang="en-IN" sz="1100" dirty="0"/>
                        <a:t>15</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56544">
                <a:tc>
                  <a:txBody>
                    <a:bodyPr/>
                    <a:lstStyle/>
                    <a:p>
                      <a:pPr algn="ctr"/>
                      <a:r>
                        <a:rPr lang="en-IN" sz="1100" dirty="0"/>
                        <a:t>16</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256544">
                <a:tc>
                  <a:txBody>
                    <a:bodyPr/>
                    <a:lstStyle/>
                    <a:p>
                      <a:pPr algn="ctr"/>
                      <a:r>
                        <a:rPr lang="en-IN" sz="1100" dirty="0"/>
                        <a:t>17</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256544">
                <a:tc>
                  <a:txBody>
                    <a:bodyPr/>
                    <a:lstStyle/>
                    <a:p>
                      <a:pPr algn="ctr"/>
                      <a:r>
                        <a:rPr lang="en-IN" sz="1100" dirty="0"/>
                        <a:t>18</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56544">
                <a:tc>
                  <a:txBody>
                    <a:bodyPr/>
                    <a:lstStyle/>
                    <a:p>
                      <a:pPr algn="ctr"/>
                      <a:r>
                        <a:rPr lang="en-IN" sz="1100" dirty="0"/>
                        <a:t>19</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56544">
                <a:tc>
                  <a:txBody>
                    <a:bodyPr/>
                    <a:lstStyle/>
                    <a:p>
                      <a:pPr algn="ctr"/>
                      <a:r>
                        <a:rPr lang="en-IN" sz="1100" dirty="0"/>
                        <a:t>20</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- 5.7% ***</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0"/>
                  </a:ext>
                </a:extLst>
              </a:tr>
              <a:tr h="256544">
                <a:tc>
                  <a:txBody>
                    <a:bodyPr/>
                    <a:lstStyle/>
                    <a:p>
                      <a:pPr algn="ctr"/>
                      <a:r>
                        <a:rPr lang="en-IN" sz="1100" dirty="0"/>
                        <a:t>21</a:t>
                      </a: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c>
                  <a:txBody>
                    <a:bodyPr/>
                    <a:lstStyle/>
                    <a:p>
                      <a:pPr algn="ctr"/>
                      <a:r>
                        <a:rPr lang="en-IN" sz="1100" b="1" dirty="0"/>
                        <a:t>- 39.3% ***</a:t>
                      </a: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pic>
        <p:nvPicPr>
          <p:cNvPr id="6" name="Picture 5"/>
          <p:cNvPicPr>
            <a:picLocks noChangeAspect="1"/>
          </p:cNvPicPr>
          <p:nvPr/>
        </p:nvPicPr>
        <p:blipFill rotWithShape="1">
          <a:blip r:embed="rId2"/>
          <a:srcRect l="90941" t="43103" r="-1" b="44435"/>
          <a:stretch/>
        </p:blipFill>
        <p:spPr>
          <a:xfrm>
            <a:off x="8229600" y="5262801"/>
            <a:ext cx="1066800" cy="896112"/>
          </a:xfrm>
          <a:prstGeom prst="rect">
            <a:avLst/>
          </a:prstGeom>
        </p:spPr>
      </p:pic>
    </p:spTree>
    <p:extLst>
      <p:ext uri="{BB962C8B-B14F-4D97-AF65-F5344CB8AC3E}">
        <p14:creationId xmlns:p14="http://schemas.microsoft.com/office/powerpoint/2010/main" val="132134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8406" y="335193"/>
            <a:ext cx="6229746" cy="369332"/>
          </a:xfrm>
          <a:prstGeom prst="rect">
            <a:avLst/>
          </a:prstGeom>
          <a:noFill/>
        </p:spPr>
        <p:txBody>
          <a:bodyPr vert="horz" wrap="square" lIns="91440" tIns="45720" rIns="91440" bIns="45720" rtlCol="0" anchor="ctr">
            <a:spAutoFit/>
          </a:bodyPr>
          <a:lstStyle>
            <a:defPPr>
              <a:defRPr lang="en-US"/>
            </a:defPPr>
            <a:lvl1pPr>
              <a:lnSpc>
                <a:spcPct val="90000"/>
              </a:lnSpc>
              <a:spcBef>
                <a:spcPct val="0"/>
              </a:spcBef>
              <a:buNone/>
              <a:defRPr sz="3200">
                <a:solidFill>
                  <a:srgbClr val="4096A7"/>
                </a:solidFill>
                <a:ea typeface="+mj-ea"/>
                <a:cs typeface="+mj-cs"/>
              </a:defRPr>
            </a:lvl1pPr>
          </a:lstStyle>
          <a:p>
            <a:r>
              <a:rPr lang="en-IN" dirty="0"/>
              <a:t>Online Returns – Product Level</a:t>
            </a:r>
          </a:p>
        </p:txBody>
      </p:sp>
      <p:graphicFrame>
        <p:nvGraphicFramePr>
          <p:cNvPr id="5" name="Table 4"/>
          <p:cNvGraphicFramePr>
            <a:graphicFrameLocks noGrp="1"/>
          </p:cNvGraphicFramePr>
          <p:nvPr>
            <p:extLst/>
          </p:nvPr>
        </p:nvGraphicFramePr>
        <p:xfrm>
          <a:off x="9706708" y="763543"/>
          <a:ext cx="1946029" cy="5867400"/>
        </p:xfrm>
        <a:graphic>
          <a:graphicData uri="http://schemas.openxmlformats.org/drawingml/2006/table">
            <a:tbl>
              <a:tblPr firstRow="1" bandRow="1">
                <a:tableStyleId>{F5AB1C69-6EDB-4FF4-983F-18BD219EF322}</a:tableStyleId>
              </a:tblPr>
              <a:tblGrid>
                <a:gridCol w="867507">
                  <a:extLst>
                    <a:ext uri="{9D8B030D-6E8A-4147-A177-3AD203B41FA5}">
                      <a16:colId xmlns:a16="http://schemas.microsoft.com/office/drawing/2014/main" val="20000"/>
                    </a:ext>
                  </a:extLst>
                </a:gridCol>
                <a:gridCol w="1078522">
                  <a:extLst>
                    <a:ext uri="{9D8B030D-6E8A-4147-A177-3AD203B41FA5}">
                      <a16:colId xmlns:a16="http://schemas.microsoft.com/office/drawing/2014/main" val="20001"/>
                    </a:ext>
                  </a:extLst>
                </a:gridCol>
              </a:tblGrid>
              <a:tr h="384816">
                <a:tc>
                  <a:txBody>
                    <a:bodyPr/>
                    <a:lstStyle/>
                    <a:p>
                      <a:pPr algn="ctr"/>
                      <a:r>
                        <a:rPr lang="en-IN" sz="1100" dirty="0"/>
                        <a:t>Product</a:t>
                      </a:r>
                      <a:r>
                        <a:rPr lang="en-IN" sz="1100" baseline="0" dirty="0"/>
                        <a:t> Category</a:t>
                      </a:r>
                      <a:endParaRPr lang="en-IN" sz="110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4096A7"/>
                    </a:solidFill>
                  </a:tcPr>
                </a:tc>
                <a:tc>
                  <a:txBody>
                    <a:bodyPr/>
                    <a:lstStyle/>
                    <a:p>
                      <a:pPr algn="ctr"/>
                      <a:r>
                        <a:rPr lang="en-IN" sz="1100" dirty="0"/>
                        <a:t>Increase/</a:t>
                      </a:r>
                    </a:p>
                    <a:p>
                      <a:pPr algn="ctr"/>
                      <a:r>
                        <a:rPr lang="en-IN" sz="1100" dirty="0"/>
                        <a:t>Decrease</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4096A7"/>
                    </a:solidFill>
                  </a:tcPr>
                </a:tc>
                <a:extLst>
                  <a:ext uri="{0D108BD9-81ED-4DB2-BD59-A6C34878D82A}">
                    <a16:rowId xmlns:a16="http://schemas.microsoft.com/office/drawing/2014/main" val="10000"/>
                  </a:ext>
                </a:extLst>
              </a:tr>
              <a:tr h="256544">
                <a:tc>
                  <a:txBody>
                    <a:bodyPr/>
                    <a:lstStyle/>
                    <a:p>
                      <a:pPr algn="ctr"/>
                      <a:r>
                        <a:rPr lang="en-IN" sz="1100" dirty="0"/>
                        <a:t>1</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-42.9%***</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56544">
                <a:tc>
                  <a:txBody>
                    <a:bodyPr/>
                    <a:lstStyle/>
                    <a:p>
                      <a:pPr algn="ctr"/>
                      <a:r>
                        <a:rPr lang="en-IN" sz="1100" dirty="0"/>
                        <a:t>2</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+19.1%***</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56544">
                <a:tc>
                  <a:txBody>
                    <a:bodyPr/>
                    <a:lstStyle/>
                    <a:p>
                      <a:pPr algn="ctr"/>
                      <a:r>
                        <a:rPr lang="en-IN" sz="1100" dirty="0"/>
                        <a:t>3</a:t>
                      </a:r>
                    </a:p>
                  </a:txBody>
                  <a:tcPr>
                    <a:lnL w="635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t>-93.9%***</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56544">
                <a:tc>
                  <a:txBody>
                    <a:bodyPr/>
                    <a:lstStyle/>
                    <a:p>
                      <a:pPr algn="ctr"/>
                      <a:r>
                        <a:rPr lang="en-IN" sz="1100" dirty="0"/>
                        <a:t>4</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-95%**</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56544">
                <a:tc>
                  <a:txBody>
                    <a:bodyPr/>
                    <a:lstStyle/>
                    <a:p>
                      <a:pPr algn="ctr"/>
                      <a:r>
                        <a:rPr lang="en-IN" sz="1100" dirty="0"/>
                        <a:t>5</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-1.2%</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56544">
                <a:tc>
                  <a:txBody>
                    <a:bodyPr/>
                    <a:lstStyle/>
                    <a:p>
                      <a:pPr algn="ctr"/>
                      <a:r>
                        <a:rPr lang="en-IN" sz="1100" dirty="0"/>
                        <a:t>6</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-1.7%</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56544">
                <a:tc>
                  <a:txBody>
                    <a:bodyPr/>
                    <a:lstStyle/>
                    <a:p>
                      <a:pPr algn="ctr"/>
                      <a:r>
                        <a:rPr lang="en-IN" sz="1100" dirty="0"/>
                        <a:t>7</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-0.43</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56544">
                <a:tc>
                  <a:txBody>
                    <a:bodyPr/>
                    <a:lstStyle/>
                    <a:p>
                      <a:pPr algn="ctr"/>
                      <a:r>
                        <a:rPr lang="en-IN" sz="1100" dirty="0"/>
                        <a:t>8</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endParaRPr lang="en-IN" sz="1100" b="1" i="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56544">
                <a:tc>
                  <a:txBody>
                    <a:bodyPr/>
                    <a:lstStyle/>
                    <a:p>
                      <a:pPr algn="ctr"/>
                      <a:r>
                        <a:rPr lang="en-IN" sz="1100" dirty="0"/>
                        <a:t>9</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-49.3%***</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56544">
                <a:tc>
                  <a:txBody>
                    <a:bodyPr/>
                    <a:lstStyle/>
                    <a:p>
                      <a:pPr algn="ctr"/>
                      <a:r>
                        <a:rPr lang="en-IN" sz="1100" dirty="0"/>
                        <a:t>10</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endParaRPr lang="en-IN" sz="1100" b="1" i="1" dirty="0"/>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56544">
                <a:tc>
                  <a:txBody>
                    <a:bodyPr/>
                    <a:lstStyle/>
                    <a:p>
                      <a:pPr algn="ctr"/>
                      <a:r>
                        <a:rPr lang="en-IN" sz="1100" dirty="0"/>
                        <a:t>11</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+37.4%***</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56544">
                <a:tc>
                  <a:txBody>
                    <a:bodyPr/>
                    <a:lstStyle/>
                    <a:p>
                      <a:pPr algn="ctr"/>
                      <a:r>
                        <a:rPr lang="en-IN" sz="1100" dirty="0"/>
                        <a:t>12</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-34.6%***</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256544">
                <a:tc>
                  <a:txBody>
                    <a:bodyPr/>
                    <a:lstStyle/>
                    <a:p>
                      <a:pPr algn="ctr"/>
                      <a:r>
                        <a:rPr lang="en-IN" sz="1100" dirty="0"/>
                        <a:t>13</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-81.3%***</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56544">
                <a:tc>
                  <a:txBody>
                    <a:bodyPr/>
                    <a:lstStyle/>
                    <a:p>
                      <a:pPr algn="ctr"/>
                      <a:r>
                        <a:rPr lang="en-IN" sz="1100" dirty="0"/>
                        <a:t>14</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-41.4%***</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56544">
                <a:tc>
                  <a:txBody>
                    <a:bodyPr/>
                    <a:lstStyle/>
                    <a:p>
                      <a:pPr algn="ctr"/>
                      <a:r>
                        <a:rPr lang="en-IN" sz="1100" dirty="0"/>
                        <a:t>15</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56544">
                <a:tc>
                  <a:txBody>
                    <a:bodyPr/>
                    <a:lstStyle/>
                    <a:p>
                      <a:pPr algn="ctr"/>
                      <a:r>
                        <a:rPr lang="en-IN" sz="1100" dirty="0"/>
                        <a:t>16</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256544">
                <a:tc>
                  <a:txBody>
                    <a:bodyPr/>
                    <a:lstStyle/>
                    <a:p>
                      <a:pPr algn="ctr"/>
                      <a:r>
                        <a:rPr lang="en-IN" sz="1100" dirty="0"/>
                        <a:t>17</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256544">
                <a:tc>
                  <a:txBody>
                    <a:bodyPr/>
                    <a:lstStyle/>
                    <a:p>
                      <a:pPr algn="ctr"/>
                      <a:r>
                        <a:rPr lang="en-IN" sz="1100" dirty="0"/>
                        <a:t>18</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56544">
                <a:tc>
                  <a:txBody>
                    <a:bodyPr/>
                    <a:lstStyle/>
                    <a:p>
                      <a:pPr algn="ctr"/>
                      <a:r>
                        <a:rPr lang="en-IN" sz="1100" dirty="0"/>
                        <a:t>19</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NA</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56544">
                <a:tc>
                  <a:txBody>
                    <a:bodyPr/>
                    <a:lstStyle/>
                    <a:p>
                      <a:pPr algn="ctr"/>
                      <a:r>
                        <a:rPr lang="en-IN" sz="1100" dirty="0"/>
                        <a:t>20</a:t>
                      </a:r>
                    </a:p>
                  </a:txBody>
                  <a:tcPr>
                    <a:lnL w="6350" cap="flat" cmpd="sng" algn="ctr">
                      <a:solidFill>
                        <a:schemeClr val="tx1"/>
                      </a:solidFill>
                      <a:prstDash val="solid"/>
                      <a:round/>
                      <a:headEnd type="none" w="med" len="med"/>
                      <a:tailEnd type="none" w="med" len="med"/>
                    </a:lnL>
                  </a:tcPr>
                </a:tc>
                <a:tc>
                  <a:txBody>
                    <a:bodyPr/>
                    <a:lstStyle/>
                    <a:p>
                      <a:pPr algn="ctr"/>
                      <a:r>
                        <a:rPr lang="en-IN" sz="1100" b="1" dirty="0"/>
                        <a:t>-92.7%***</a:t>
                      </a:r>
                    </a:p>
                  </a:txBody>
                  <a:tcPr>
                    <a:lnR w="63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0"/>
                  </a:ext>
                </a:extLst>
              </a:tr>
              <a:tr h="256544">
                <a:tc>
                  <a:txBody>
                    <a:bodyPr/>
                    <a:lstStyle/>
                    <a:p>
                      <a:pPr algn="ctr"/>
                      <a:r>
                        <a:rPr lang="en-IN" sz="1100" dirty="0"/>
                        <a:t>21</a:t>
                      </a: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c>
                  <a:txBody>
                    <a:bodyPr/>
                    <a:lstStyle/>
                    <a:p>
                      <a:pPr algn="ctr"/>
                      <a:r>
                        <a:rPr lang="en-IN" sz="1100" b="1" dirty="0"/>
                        <a:t>-54.0%***</a:t>
                      </a: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pic>
        <p:nvPicPr>
          <p:cNvPr id="2" name="Picture 1">
            <a:extLst>
              <a:ext uri="{FF2B5EF4-FFF2-40B4-BE49-F238E27FC236}">
                <a16:creationId xmlns:a16="http://schemas.microsoft.com/office/drawing/2014/main" id="{60472622-C1D8-45CF-BC95-D383D3FF1D4A}"/>
              </a:ext>
            </a:extLst>
          </p:cNvPr>
          <p:cNvPicPr>
            <a:picLocks noChangeAspect="1"/>
          </p:cNvPicPr>
          <p:nvPr/>
        </p:nvPicPr>
        <p:blipFill>
          <a:blip r:embed="rId2"/>
          <a:stretch>
            <a:fillRect/>
          </a:stretch>
        </p:blipFill>
        <p:spPr>
          <a:xfrm>
            <a:off x="291828" y="920255"/>
            <a:ext cx="9267454" cy="5334630"/>
          </a:xfrm>
          <a:prstGeom prst="rect">
            <a:avLst/>
          </a:prstGeom>
        </p:spPr>
      </p:pic>
      <p:pic>
        <p:nvPicPr>
          <p:cNvPr id="8" name="Picture 7">
            <a:extLst>
              <a:ext uri="{FF2B5EF4-FFF2-40B4-BE49-F238E27FC236}">
                <a16:creationId xmlns:a16="http://schemas.microsoft.com/office/drawing/2014/main" id="{EEB8FCB1-EDB4-48F1-A979-0D1C9C8C2C7F}"/>
              </a:ext>
            </a:extLst>
          </p:cNvPr>
          <p:cNvPicPr>
            <a:picLocks noChangeAspect="1"/>
          </p:cNvPicPr>
          <p:nvPr/>
        </p:nvPicPr>
        <p:blipFill rotWithShape="1">
          <a:blip r:embed="rId3"/>
          <a:srcRect l="90941" t="43103" r="-1" b="44435"/>
          <a:stretch/>
        </p:blipFill>
        <p:spPr>
          <a:xfrm>
            <a:off x="7636213" y="5041633"/>
            <a:ext cx="1066800" cy="896112"/>
          </a:xfrm>
          <a:prstGeom prst="rect">
            <a:avLst/>
          </a:prstGeom>
        </p:spPr>
      </p:pic>
    </p:spTree>
    <p:extLst>
      <p:ext uri="{BB962C8B-B14F-4D97-AF65-F5344CB8AC3E}">
        <p14:creationId xmlns:p14="http://schemas.microsoft.com/office/powerpoint/2010/main" val="40216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C9CB33E0-A443-3B4B-B541-00927BC7AB78}"/>
              </a:ext>
            </a:extLst>
          </p:cNvPr>
          <p:cNvCxnSpPr/>
          <p:nvPr/>
        </p:nvCxnSpPr>
        <p:spPr>
          <a:xfrm>
            <a:off x="1916745" y="3539434"/>
            <a:ext cx="1047546" cy="4442"/>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pic>
        <p:nvPicPr>
          <p:cNvPr id="21" name="Picture 24" descr="Group, leader, people, team, users icon | Icon search engine">
            <a:extLst>
              <a:ext uri="{FF2B5EF4-FFF2-40B4-BE49-F238E27FC236}">
                <a16:creationId xmlns:a16="http://schemas.microsoft.com/office/drawing/2014/main" id="{8A1B7EB3-8EA6-4748-84BB-19ED849AAD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193" y="2800694"/>
            <a:ext cx="1419407" cy="139724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0C6DDB1-D671-1945-8C6D-751B1AB73CC1}"/>
              </a:ext>
            </a:extLst>
          </p:cNvPr>
          <p:cNvCxnSpPr>
            <a:cxnSpLocks/>
          </p:cNvCxnSpPr>
          <p:nvPr/>
        </p:nvCxnSpPr>
        <p:spPr>
          <a:xfrm>
            <a:off x="2195305" y="2393276"/>
            <a:ext cx="642101" cy="584710"/>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42FE7B3C-589E-B144-8844-2246959E622E}"/>
              </a:ext>
            </a:extLst>
          </p:cNvPr>
          <p:cNvPicPr>
            <a:picLocks noChangeAspect="1"/>
          </p:cNvPicPr>
          <p:nvPr/>
        </p:nvPicPr>
        <p:blipFill>
          <a:blip r:embed="rId4"/>
          <a:stretch>
            <a:fillRect/>
          </a:stretch>
        </p:blipFill>
        <p:spPr>
          <a:xfrm>
            <a:off x="1815633" y="1740366"/>
            <a:ext cx="875607" cy="875607"/>
          </a:xfrm>
          <a:prstGeom prst="rect">
            <a:avLst/>
          </a:prstGeom>
        </p:spPr>
      </p:pic>
      <p:cxnSp>
        <p:nvCxnSpPr>
          <p:cNvPr id="67" name="Straight Connector 66">
            <a:extLst>
              <a:ext uri="{FF2B5EF4-FFF2-40B4-BE49-F238E27FC236}">
                <a16:creationId xmlns:a16="http://schemas.microsoft.com/office/drawing/2014/main" id="{7E846BF4-F521-C04A-A9F7-3A50C4202A12}"/>
              </a:ext>
            </a:extLst>
          </p:cNvPr>
          <p:cNvCxnSpPr>
            <a:cxnSpLocks/>
          </p:cNvCxnSpPr>
          <p:nvPr/>
        </p:nvCxnSpPr>
        <p:spPr>
          <a:xfrm flipV="1">
            <a:off x="8809458" y="3484248"/>
            <a:ext cx="716126" cy="13034"/>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572E9B3-AACC-624C-9FE6-5CD30BAA4849}"/>
              </a:ext>
            </a:extLst>
          </p:cNvPr>
          <p:cNvCxnSpPr>
            <a:cxnSpLocks/>
            <a:stCxn id="62" idx="1"/>
          </p:cNvCxnSpPr>
          <p:nvPr/>
        </p:nvCxnSpPr>
        <p:spPr>
          <a:xfrm flipH="1" flipV="1">
            <a:off x="8719090" y="3903553"/>
            <a:ext cx="633068" cy="881314"/>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8FE4331-158F-F64B-9AAC-0B375631EA4E}"/>
              </a:ext>
            </a:extLst>
          </p:cNvPr>
          <p:cNvCxnSpPr>
            <a:cxnSpLocks/>
          </p:cNvCxnSpPr>
          <p:nvPr/>
        </p:nvCxnSpPr>
        <p:spPr>
          <a:xfrm flipH="1" flipV="1">
            <a:off x="5871877" y="4006847"/>
            <a:ext cx="383520" cy="45233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680F4D7F-560F-CB40-A01E-45029E16F5FD}"/>
              </a:ext>
            </a:extLst>
          </p:cNvPr>
          <p:cNvPicPr>
            <a:picLocks noChangeAspect="1"/>
          </p:cNvPicPr>
          <p:nvPr/>
        </p:nvPicPr>
        <p:blipFill>
          <a:blip r:embed="rId5"/>
          <a:stretch>
            <a:fillRect/>
          </a:stretch>
        </p:blipFill>
        <p:spPr>
          <a:xfrm>
            <a:off x="4506197" y="4358235"/>
            <a:ext cx="1028019" cy="1028019"/>
          </a:xfrm>
          <a:prstGeom prst="rect">
            <a:avLst/>
          </a:prstGeom>
        </p:spPr>
      </p:pic>
      <p:sp>
        <p:nvSpPr>
          <p:cNvPr id="2" name="Title 1">
            <a:extLst>
              <a:ext uri="{FF2B5EF4-FFF2-40B4-BE49-F238E27FC236}">
                <a16:creationId xmlns:a16="http://schemas.microsoft.com/office/drawing/2014/main" id="{0684D1E9-7746-9944-ACF3-B54562CA917C}"/>
              </a:ext>
            </a:extLst>
          </p:cNvPr>
          <p:cNvSpPr>
            <a:spLocks noGrp="1"/>
          </p:cNvSpPr>
          <p:nvPr>
            <p:ph type="title"/>
          </p:nvPr>
        </p:nvSpPr>
        <p:spPr>
          <a:xfrm>
            <a:off x="838199" y="707313"/>
            <a:ext cx="10371813" cy="705065"/>
          </a:xfrm>
          <a:noFill/>
        </p:spPr>
        <p:txBody>
          <a:bodyPr vert="horz" wrap="square" lIns="91440" tIns="45720" rIns="91440" bIns="45720" rtlCol="0" anchor="ctr">
            <a:spAutoFit/>
          </a:bodyPr>
          <a:lstStyle/>
          <a:p>
            <a:r>
              <a:rPr lang="en-US" dirty="0">
                <a:latin typeface="Helvetica" pitchFamily="2" charset="0"/>
              </a:rPr>
              <a:t>Business Context: </a:t>
            </a:r>
            <a:r>
              <a:rPr lang="en-US" sz="2800" dirty="0">
                <a:solidFill>
                  <a:srgbClr val="4096A7"/>
                </a:solidFill>
                <a:latin typeface="Helvetica" pitchFamily="2" charset="0"/>
              </a:rPr>
              <a:t>Why Buy Online Pickup In Store?</a:t>
            </a:r>
            <a:endParaRPr lang="en-US" sz="4000" dirty="0">
              <a:solidFill>
                <a:srgbClr val="4096A7"/>
              </a:solidFill>
              <a:latin typeface="Helvetica" pitchFamily="2" charset="0"/>
            </a:endParaRPr>
          </a:p>
        </p:txBody>
      </p:sp>
      <p:grpSp>
        <p:nvGrpSpPr>
          <p:cNvPr id="13" name="Group 12">
            <a:extLst>
              <a:ext uri="{FF2B5EF4-FFF2-40B4-BE49-F238E27FC236}">
                <a16:creationId xmlns:a16="http://schemas.microsoft.com/office/drawing/2014/main" id="{3B9C4C7A-7C12-9D47-B13B-9EECB8654402}"/>
              </a:ext>
            </a:extLst>
          </p:cNvPr>
          <p:cNvGrpSpPr/>
          <p:nvPr/>
        </p:nvGrpSpPr>
        <p:grpSpPr>
          <a:xfrm>
            <a:off x="7532974" y="3015211"/>
            <a:ext cx="1413348" cy="988745"/>
            <a:chOff x="8312660" y="2133585"/>
            <a:chExt cx="1327609" cy="932117"/>
          </a:xfrm>
        </p:grpSpPr>
        <p:pic>
          <p:nvPicPr>
            <p:cNvPr id="9" name="Graphic 8" descr="User">
              <a:extLst>
                <a:ext uri="{FF2B5EF4-FFF2-40B4-BE49-F238E27FC236}">
                  <a16:creationId xmlns:a16="http://schemas.microsoft.com/office/drawing/2014/main" id="{2F189C4B-93D2-CB4F-AD9B-06AA2EFFA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2660" y="2133585"/>
              <a:ext cx="687455" cy="687455"/>
            </a:xfrm>
            <a:prstGeom prst="rect">
              <a:avLst/>
            </a:prstGeom>
          </p:spPr>
        </p:pic>
        <p:pic>
          <p:nvPicPr>
            <p:cNvPr id="7" name="Graphic 6" descr="Shopping cart">
              <a:extLst>
                <a:ext uri="{FF2B5EF4-FFF2-40B4-BE49-F238E27FC236}">
                  <a16:creationId xmlns:a16="http://schemas.microsoft.com/office/drawing/2014/main" id="{2B2A8466-63AE-BA40-8E4A-A2D8530B4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4253" y="2249686"/>
              <a:ext cx="816016" cy="816016"/>
            </a:xfrm>
            <a:prstGeom prst="rect">
              <a:avLst/>
            </a:prstGeom>
          </p:spPr>
        </p:pic>
      </p:grpSp>
      <p:sp>
        <p:nvSpPr>
          <p:cNvPr id="16" name="Rectangle 15">
            <a:extLst>
              <a:ext uri="{FF2B5EF4-FFF2-40B4-BE49-F238E27FC236}">
                <a16:creationId xmlns:a16="http://schemas.microsoft.com/office/drawing/2014/main" id="{5E1FAB7E-4CC0-8447-BCE7-0BDDAF1F3BEF}"/>
              </a:ext>
            </a:extLst>
          </p:cNvPr>
          <p:cNvSpPr/>
          <p:nvPr/>
        </p:nvSpPr>
        <p:spPr>
          <a:xfrm>
            <a:off x="715060" y="2454766"/>
            <a:ext cx="1404730" cy="523220"/>
          </a:xfrm>
          <a:prstGeom prst="rect">
            <a:avLst/>
          </a:prstGeom>
        </p:spPr>
        <p:txBody>
          <a:bodyPr wrap="square">
            <a:spAutoFit/>
          </a:bodyPr>
          <a:lstStyle/>
          <a:p>
            <a:pPr algn="ctr"/>
            <a:r>
              <a:rPr lang="en-US" sz="1400" dirty="0">
                <a:latin typeface="Helvetica" pitchFamily="2" charset="0"/>
              </a:rPr>
              <a:t>Best of both </a:t>
            </a:r>
          </a:p>
          <a:p>
            <a:pPr algn="ctr"/>
            <a:r>
              <a:rPr lang="en-US" sz="1400" dirty="0">
                <a:latin typeface="Helvetica" pitchFamily="2" charset="0"/>
              </a:rPr>
              <a:t>the worlds</a:t>
            </a:r>
          </a:p>
        </p:txBody>
      </p:sp>
      <p:pic>
        <p:nvPicPr>
          <p:cNvPr id="23" name="Picture 22">
            <a:extLst>
              <a:ext uri="{FF2B5EF4-FFF2-40B4-BE49-F238E27FC236}">
                <a16:creationId xmlns:a16="http://schemas.microsoft.com/office/drawing/2014/main" id="{E3B9759A-85B8-3841-BD27-8031F11ABFB5}"/>
              </a:ext>
            </a:extLst>
          </p:cNvPr>
          <p:cNvPicPr>
            <a:picLocks noChangeAspect="1"/>
          </p:cNvPicPr>
          <p:nvPr/>
        </p:nvPicPr>
        <p:blipFill>
          <a:blip r:embed="rId10"/>
          <a:stretch>
            <a:fillRect/>
          </a:stretch>
        </p:blipFill>
        <p:spPr>
          <a:xfrm>
            <a:off x="5002608" y="2800157"/>
            <a:ext cx="1419408" cy="1419408"/>
          </a:xfrm>
          <a:prstGeom prst="rect">
            <a:avLst/>
          </a:prstGeom>
        </p:spPr>
      </p:pic>
      <p:pic>
        <p:nvPicPr>
          <p:cNvPr id="26" name="Picture 25">
            <a:extLst>
              <a:ext uri="{FF2B5EF4-FFF2-40B4-BE49-F238E27FC236}">
                <a16:creationId xmlns:a16="http://schemas.microsoft.com/office/drawing/2014/main" id="{28696DE5-CB19-0845-AC2A-92488EA9B92A}"/>
              </a:ext>
            </a:extLst>
          </p:cNvPr>
          <p:cNvPicPr>
            <a:picLocks noChangeAspect="1"/>
          </p:cNvPicPr>
          <p:nvPr/>
        </p:nvPicPr>
        <p:blipFill>
          <a:blip r:embed="rId11"/>
          <a:stretch>
            <a:fillRect/>
          </a:stretch>
        </p:blipFill>
        <p:spPr>
          <a:xfrm>
            <a:off x="1177986" y="3206997"/>
            <a:ext cx="767062" cy="767062"/>
          </a:xfrm>
          <a:prstGeom prst="rect">
            <a:avLst/>
          </a:prstGeom>
        </p:spPr>
      </p:pic>
      <p:sp>
        <p:nvSpPr>
          <p:cNvPr id="27" name="Rectangle 26">
            <a:extLst>
              <a:ext uri="{FF2B5EF4-FFF2-40B4-BE49-F238E27FC236}">
                <a16:creationId xmlns:a16="http://schemas.microsoft.com/office/drawing/2014/main" id="{CC4D86D8-5D82-9A4A-875D-7EE98C01CE43}"/>
              </a:ext>
            </a:extLst>
          </p:cNvPr>
          <p:cNvSpPr/>
          <p:nvPr/>
        </p:nvSpPr>
        <p:spPr>
          <a:xfrm>
            <a:off x="900282" y="3997093"/>
            <a:ext cx="1404730" cy="307777"/>
          </a:xfrm>
          <a:prstGeom prst="rect">
            <a:avLst/>
          </a:prstGeom>
          <a:noFill/>
        </p:spPr>
        <p:txBody>
          <a:bodyPr wrap="square">
            <a:spAutoFit/>
          </a:bodyPr>
          <a:lstStyle/>
          <a:p>
            <a:pPr algn="ctr"/>
            <a:r>
              <a:rPr lang="en-US" sz="1400" dirty="0">
                <a:latin typeface="Helvetica" pitchFamily="2" charset="0"/>
              </a:rPr>
              <a:t>Saves Time</a:t>
            </a:r>
          </a:p>
        </p:txBody>
      </p:sp>
      <p:pic>
        <p:nvPicPr>
          <p:cNvPr id="30" name="Picture 29">
            <a:extLst>
              <a:ext uri="{FF2B5EF4-FFF2-40B4-BE49-F238E27FC236}">
                <a16:creationId xmlns:a16="http://schemas.microsoft.com/office/drawing/2014/main" id="{4AA5ABC6-7D64-F948-B5FB-04635B372FD5}"/>
              </a:ext>
            </a:extLst>
          </p:cNvPr>
          <p:cNvPicPr>
            <a:picLocks noChangeAspect="1"/>
          </p:cNvPicPr>
          <p:nvPr/>
        </p:nvPicPr>
        <p:blipFill>
          <a:blip r:embed="rId12"/>
          <a:stretch>
            <a:fillRect/>
          </a:stretch>
        </p:blipFill>
        <p:spPr>
          <a:xfrm>
            <a:off x="1678027" y="4459185"/>
            <a:ext cx="1198644" cy="797718"/>
          </a:xfrm>
          <a:prstGeom prst="rect">
            <a:avLst/>
          </a:prstGeom>
        </p:spPr>
      </p:pic>
      <p:sp>
        <p:nvSpPr>
          <p:cNvPr id="32" name="Rectangle 31">
            <a:extLst>
              <a:ext uri="{FF2B5EF4-FFF2-40B4-BE49-F238E27FC236}">
                <a16:creationId xmlns:a16="http://schemas.microsoft.com/office/drawing/2014/main" id="{F3C09DF8-BFCE-064F-A6AE-BD2504DE67C2}"/>
              </a:ext>
            </a:extLst>
          </p:cNvPr>
          <p:cNvSpPr/>
          <p:nvPr/>
        </p:nvSpPr>
        <p:spPr>
          <a:xfrm>
            <a:off x="1586858" y="5292483"/>
            <a:ext cx="1404730" cy="307777"/>
          </a:xfrm>
          <a:prstGeom prst="rect">
            <a:avLst/>
          </a:prstGeom>
        </p:spPr>
        <p:txBody>
          <a:bodyPr wrap="square">
            <a:spAutoFit/>
          </a:bodyPr>
          <a:lstStyle/>
          <a:p>
            <a:pPr algn="ctr"/>
            <a:r>
              <a:rPr lang="en-US" sz="1400" dirty="0">
                <a:latin typeface="Helvetica" pitchFamily="2" charset="0"/>
              </a:rPr>
              <a:t>Saves Money</a:t>
            </a:r>
          </a:p>
        </p:txBody>
      </p:sp>
      <p:cxnSp>
        <p:nvCxnSpPr>
          <p:cNvPr id="36" name="Straight Connector 35">
            <a:extLst>
              <a:ext uri="{FF2B5EF4-FFF2-40B4-BE49-F238E27FC236}">
                <a16:creationId xmlns:a16="http://schemas.microsoft.com/office/drawing/2014/main" id="{70436CEF-E083-2946-BC18-5E3C9C79EE78}"/>
              </a:ext>
            </a:extLst>
          </p:cNvPr>
          <p:cNvCxnSpPr>
            <a:cxnSpLocks/>
            <a:stCxn id="21" idx="3"/>
            <a:endCxn id="23" idx="1"/>
          </p:cNvCxnSpPr>
          <p:nvPr/>
        </p:nvCxnSpPr>
        <p:spPr>
          <a:xfrm>
            <a:off x="3794600" y="3499316"/>
            <a:ext cx="1208008" cy="10545"/>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1BD36FD-1938-C540-B42D-5657491B3177}"/>
              </a:ext>
            </a:extLst>
          </p:cNvPr>
          <p:cNvSpPr/>
          <p:nvPr/>
        </p:nvSpPr>
        <p:spPr>
          <a:xfrm>
            <a:off x="4022145" y="5338650"/>
            <a:ext cx="1949821" cy="523220"/>
          </a:xfrm>
          <a:prstGeom prst="rect">
            <a:avLst/>
          </a:prstGeom>
          <a:noFill/>
        </p:spPr>
        <p:txBody>
          <a:bodyPr wrap="square">
            <a:spAutoFit/>
          </a:bodyPr>
          <a:lstStyle/>
          <a:p>
            <a:pPr algn="ctr"/>
            <a:r>
              <a:rPr lang="en-US" sz="1400" dirty="0">
                <a:latin typeface="Helvetica" pitchFamily="2" charset="0"/>
              </a:rPr>
              <a:t>Efficient Return Management</a:t>
            </a:r>
          </a:p>
        </p:txBody>
      </p:sp>
      <p:cxnSp>
        <p:nvCxnSpPr>
          <p:cNvPr id="48" name="Straight Connector 47">
            <a:extLst>
              <a:ext uri="{FF2B5EF4-FFF2-40B4-BE49-F238E27FC236}">
                <a16:creationId xmlns:a16="http://schemas.microsoft.com/office/drawing/2014/main" id="{4FA62333-19A6-B943-A39F-CB2DD3E65D1F}"/>
              </a:ext>
            </a:extLst>
          </p:cNvPr>
          <p:cNvCxnSpPr>
            <a:cxnSpLocks/>
          </p:cNvCxnSpPr>
          <p:nvPr/>
        </p:nvCxnSpPr>
        <p:spPr>
          <a:xfrm flipV="1">
            <a:off x="5144910" y="4021090"/>
            <a:ext cx="277416" cy="43809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B86839B-497D-F745-9A8B-AF75961999E1}"/>
              </a:ext>
            </a:extLst>
          </p:cNvPr>
          <p:cNvPicPr>
            <a:picLocks noChangeAspect="1"/>
          </p:cNvPicPr>
          <p:nvPr/>
        </p:nvPicPr>
        <p:blipFill>
          <a:blip r:embed="rId13"/>
          <a:stretch>
            <a:fillRect/>
          </a:stretch>
        </p:blipFill>
        <p:spPr>
          <a:xfrm>
            <a:off x="5830127" y="4437766"/>
            <a:ext cx="850540" cy="874307"/>
          </a:xfrm>
          <a:prstGeom prst="rect">
            <a:avLst/>
          </a:prstGeom>
        </p:spPr>
      </p:pic>
      <p:sp>
        <p:nvSpPr>
          <p:cNvPr id="59" name="Rectangle 58">
            <a:extLst>
              <a:ext uri="{FF2B5EF4-FFF2-40B4-BE49-F238E27FC236}">
                <a16:creationId xmlns:a16="http://schemas.microsoft.com/office/drawing/2014/main" id="{B46F5A6F-8857-E040-BE66-93458442FEC3}"/>
              </a:ext>
            </a:extLst>
          </p:cNvPr>
          <p:cNvSpPr/>
          <p:nvPr/>
        </p:nvSpPr>
        <p:spPr>
          <a:xfrm>
            <a:off x="5528802" y="5338650"/>
            <a:ext cx="1614469" cy="523220"/>
          </a:xfrm>
          <a:prstGeom prst="rect">
            <a:avLst/>
          </a:prstGeom>
          <a:noFill/>
        </p:spPr>
        <p:txBody>
          <a:bodyPr wrap="square">
            <a:spAutoFit/>
          </a:bodyPr>
          <a:lstStyle/>
          <a:p>
            <a:pPr algn="ctr"/>
            <a:r>
              <a:rPr lang="en-US" sz="1400" dirty="0">
                <a:latin typeface="Helvetica" pitchFamily="2" charset="0"/>
              </a:rPr>
              <a:t>Happy </a:t>
            </a:r>
          </a:p>
          <a:p>
            <a:pPr algn="ctr"/>
            <a:r>
              <a:rPr lang="en-US" sz="1400" dirty="0">
                <a:latin typeface="Helvetica" pitchFamily="2" charset="0"/>
              </a:rPr>
              <a:t>Customers</a:t>
            </a:r>
          </a:p>
        </p:txBody>
      </p:sp>
      <p:pic>
        <p:nvPicPr>
          <p:cNvPr id="62" name="Picture 61">
            <a:extLst>
              <a:ext uri="{FF2B5EF4-FFF2-40B4-BE49-F238E27FC236}">
                <a16:creationId xmlns:a16="http://schemas.microsoft.com/office/drawing/2014/main" id="{D0984E1B-63C8-E84B-BE92-860E901CAB06}"/>
              </a:ext>
            </a:extLst>
          </p:cNvPr>
          <p:cNvPicPr>
            <a:picLocks noChangeAspect="1"/>
          </p:cNvPicPr>
          <p:nvPr/>
        </p:nvPicPr>
        <p:blipFill>
          <a:blip r:embed="rId14"/>
          <a:stretch>
            <a:fillRect/>
          </a:stretch>
        </p:blipFill>
        <p:spPr>
          <a:xfrm>
            <a:off x="9352158" y="4389837"/>
            <a:ext cx="790059" cy="790059"/>
          </a:xfrm>
          <a:prstGeom prst="rect">
            <a:avLst/>
          </a:prstGeom>
        </p:spPr>
      </p:pic>
      <p:sp>
        <p:nvSpPr>
          <p:cNvPr id="65" name="Rectangle 64">
            <a:extLst>
              <a:ext uri="{FF2B5EF4-FFF2-40B4-BE49-F238E27FC236}">
                <a16:creationId xmlns:a16="http://schemas.microsoft.com/office/drawing/2014/main" id="{25E9459D-BE2C-7044-98AA-A2F7EDB7A305}"/>
              </a:ext>
            </a:extLst>
          </p:cNvPr>
          <p:cNvSpPr/>
          <p:nvPr/>
        </p:nvSpPr>
        <p:spPr>
          <a:xfrm>
            <a:off x="8102881" y="5225928"/>
            <a:ext cx="3107131" cy="523220"/>
          </a:xfrm>
          <a:prstGeom prst="rect">
            <a:avLst/>
          </a:prstGeom>
          <a:noFill/>
        </p:spPr>
        <p:txBody>
          <a:bodyPr wrap="square">
            <a:spAutoFit/>
          </a:bodyPr>
          <a:lstStyle/>
          <a:p>
            <a:pPr algn="ctr"/>
            <a:r>
              <a:rPr lang="en-US" sz="1400" dirty="0">
                <a:latin typeface="Helvetica" pitchFamily="2" charset="0"/>
              </a:rPr>
              <a:t>Cross Selling Increases </a:t>
            </a:r>
          </a:p>
          <a:p>
            <a:pPr algn="ctr"/>
            <a:r>
              <a:rPr lang="en-US" sz="1400" dirty="0">
                <a:latin typeface="Helvetica" pitchFamily="2" charset="0"/>
              </a:rPr>
              <a:t>In-store Sales</a:t>
            </a:r>
          </a:p>
        </p:txBody>
      </p:sp>
      <p:pic>
        <p:nvPicPr>
          <p:cNvPr id="66" name="Picture 65">
            <a:extLst>
              <a:ext uri="{FF2B5EF4-FFF2-40B4-BE49-F238E27FC236}">
                <a16:creationId xmlns:a16="http://schemas.microsoft.com/office/drawing/2014/main" id="{09DA849E-BB42-6D48-B216-1D2663ABDAC7}"/>
              </a:ext>
            </a:extLst>
          </p:cNvPr>
          <p:cNvPicPr>
            <a:picLocks noChangeAspect="1"/>
          </p:cNvPicPr>
          <p:nvPr/>
        </p:nvPicPr>
        <p:blipFill>
          <a:blip r:embed="rId15"/>
          <a:stretch>
            <a:fillRect/>
          </a:stretch>
        </p:blipFill>
        <p:spPr>
          <a:xfrm>
            <a:off x="9501390" y="3023805"/>
            <a:ext cx="833714" cy="833714"/>
          </a:xfrm>
          <a:prstGeom prst="rect">
            <a:avLst/>
          </a:prstGeom>
        </p:spPr>
      </p:pic>
      <p:sp>
        <p:nvSpPr>
          <p:cNvPr id="68" name="Rectangle 67">
            <a:extLst>
              <a:ext uri="{FF2B5EF4-FFF2-40B4-BE49-F238E27FC236}">
                <a16:creationId xmlns:a16="http://schemas.microsoft.com/office/drawing/2014/main" id="{BE81C1CD-B41E-354C-BCD0-C3CD14AD0E0C}"/>
              </a:ext>
            </a:extLst>
          </p:cNvPr>
          <p:cNvSpPr/>
          <p:nvPr/>
        </p:nvSpPr>
        <p:spPr>
          <a:xfrm>
            <a:off x="8781946" y="3851307"/>
            <a:ext cx="2272602" cy="523220"/>
          </a:xfrm>
          <a:prstGeom prst="rect">
            <a:avLst/>
          </a:prstGeom>
          <a:noFill/>
        </p:spPr>
        <p:txBody>
          <a:bodyPr wrap="square">
            <a:spAutoFit/>
          </a:bodyPr>
          <a:lstStyle/>
          <a:p>
            <a:pPr algn="ctr"/>
            <a:r>
              <a:rPr lang="en-US" sz="1400" dirty="0">
                <a:latin typeface="Helvetica" pitchFamily="2" charset="0"/>
              </a:rPr>
              <a:t>Compete with</a:t>
            </a:r>
          </a:p>
          <a:p>
            <a:pPr algn="ctr"/>
            <a:r>
              <a:rPr lang="en-US" sz="1400" dirty="0">
                <a:latin typeface="Helvetica" pitchFamily="2" charset="0"/>
              </a:rPr>
              <a:t> large online players</a:t>
            </a:r>
          </a:p>
        </p:txBody>
      </p:sp>
      <p:cxnSp>
        <p:nvCxnSpPr>
          <p:cNvPr id="70" name="Straight Connector 69">
            <a:extLst>
              <a:ext uri="{FF2B5EF4-FFF2-40B4-BE49-F238E27FC236}">
                <a16:creationId xmlns:a16="http://schemas.microsoft.com/office/drawing/2014/main" id="{3FD54BF4-0A3C-6B49-B5FA-658C374826BD}"/>
              </a:ext>
            </a:extLst>
          </p:cNvPr>
          <p:cNvCxnSpPr>
            <a:cxnSpLocks/>
          </p:cNvCxnSpPr>
          <p:nvPr/>
        </p:nvCxnSpPr>
        <p:spPr>
          <a:xfrm flipV="1">
            <a:off x="8515310" y="2387484"/>
            <a:ext cx="520314" cy="914505"/>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F8D60AF-4847-C347-A573-A6E2E0C30DFE}"/>
              </a:ext>
            </a:extLst>
          </p:cNvPr>
          <p:cNvSpPr/>
          <p:nvPr/>
        </p:nvSpPr>
        <p:spPr>
          <a:xfrm>
            <a:off x="8837214" y="2408857"/>
            <a:ext cx="2788179" cy="523220"/>
          </a:xfrm>
          <a:prstGeom prst="rect">
            <a:avLst/>
          </a:prstGeom>
          <a:noFill/>
        </p:spPr>
        <p:txBody>
          <a:bodyPr wrap="square">
            <a:spAutoFit/>
          </a:bodyPr>
          <a:lstStyle/>
          <a:p>
            <a:pPr algn="ctr"/>
            <a:r>
              <a:rPr lang="en-US" sz="1400" dirty="0">
                <a:latin typeface="Helvetica" pitchFamily="2" charset="0"/>
              </a:rPr>
              <a:t>Increase Sales </a:t>
            </a:r>
          </a:p>
          <a:p>
            <a:pPr algn="ctr"/>
            <a:r>
              <a:rPr lang="en-US" sz="1400" dirty="0">
                <a:latin typeface="Helvetica" pitchFamily="2" charset="0"/>
              </a:rPr>
              <a:t>by reducing lost opportunities</a:t>
            </a:r>
          </a:p>
        </p:txBody>
      </p:sp>
      <p:sp>
        <p:nvSpPr>
          <p:cNvPr id="97" name="Rectangle 96">
            <a:extLst>
              <a:ext uri="{FF2B5EF4-FFF2-40B4-BE49-F238E27FC236}">
                <a16:creationId xmlns:a16="http://schemas.microsoft.com/office/drawing/2014/main" id="{191E1A92-0710-1141-B78B-385A4DE207C7}"/>
              </a:ext>
            </a:extLst>
          </p:cNvPr>
          <p:cNvSpPr/>
          <p:nvPr/>
        </p:nvSpPr>
        <p:spPr>
          <a:xfrm>
            <a:off x="4581925" y="2143267"/>
            <a:ext cx="2188866" cy="707886"/>
          </a:xfrm>
          <a:prstGeom prst="rect">
            <a:avLst/>
          </a:prstGeom>
        </p:spPr>
        <p:txBody>
          <a:bodyPr wrap="square">
            <a:spAutoFit/>
          </a:bodyPr>
          <a:lstStyle/>
          <a:p>
            <a:pPr algn="ctr"/>
            <a:r>
              <a:rPr lang="en-US" sz="2000" b="1" i="1" dirty="0">
                <a:solidFill>
                  <a:srgbClr val="FF0000"/>
                </a:solidFill>
              </a:rPr>
              <a:t>BOPS WIN-WIN SITUATION!</a:t>
            </a:r>
            <a:endParaRPr lang="en-US" sz="2000" i="1" dirty="0"/>
          </a:p>
        </p:txBody>
      </p:sp>
      <p:cxnSp>
        <p:nvCxnSpPr>
          <p:cNvPr id="60" name="Straight Connector 59">
            <a:extLst>
              <a:ext uri="{FF2B5EF4-FFF2-40B4-BE49-F238E27FC236}">
                <a16:creationId xmlns:a16="http://schemas.microsoft.com/office/drawing/2014/main" id="{98597F2C-2E7B-714D-A005-445DC10C2F64}"/>
              </a:ext>
            </a:extLst>
          </p:cNvPr>
          <p:cNvCxnSpPr>
            <a:cxnSpLocks/>
          </p:cNvCxnSpPr>
          <p:nvPr/>
        </p:nvCxnSpPr>
        <p:spPr>
          <a:xfrm>
            <a:off x="6210616" y="3505121"/>
            <a:ext cx="1432366" cy="0"/>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59D7B7E9-A622-E542-8EFD-31A474AA6583}"/>
              </a:ext>
            </a:extLst>
          </p:cNvPr>
          <p:cNvPicPr>
            <a:picLocks noChangeAspect="1"/>
          </p:cNvPicPr>
          <p:nvPr/>
        </p:nvPicPr>
        <p:blipFill>
          <a:blip r:embed="rId16"/>
          <a:stretch>
            <a:fillRect/>
          </a:stretch>
        </p:blipFill>
        <p:spPr>
          <a:xfrm>
            <a:off x="8834149" y="1714388"/>
            <a:ext cx="868716" cy="812192"/>
          </a:xfrm>
          <a:prstGeom prst="rect">
            <a:avLst/>
          </a:prstGeom>
        </p:spPr>
      </p:pic>
      <p:sp>
        <p:nvSpPr>
          <p:cNvPr id="105" name="Rectangle 104">
            <a:extLst>
              <a:ext uri="{FF2B5EF4-FFF2-40B4-BE49-F238E27FC236}">
                <a16:creationId xmlns:a16="http://schemas.microsoft.com/office/drawing/2014/main" id="{82D3990F-B7C5-964D-B2B3-4B1766BD0219}"/>
              </a:ext>
            </a:extLst>
          </p:cNvPr>
          <p:cNvSpPr/>
          <p:nvPr/>
        </p:nvSpPr>
        <p:spPr>
          <a:xfrm>
            <a:off x="2564532" y="3990008"/>
            <a:ext cx="1136550" cy="338554"/>
          </a:xfrm>
          <a:prstGeom prst="rect">
            <a:avLst/>
          </a:prstGeom>
        </p:spPr>
        <p:txBody>
          <a:bodyPr wrap="square">
            <a:spAutoFit/>
          </a:bodyPr>
          <a:lstStyle/>
          <a:p>
            <a:pPr algn="ctr"/>
            <a:r>
              <a:rPr lang="en-US" sz="1600" b="1" i="1" dirty="0">
                <a:solidFill>
                  <a:srgbClr val="FF0000"/>
                </a:solidFill>
              </a:rPr>
              <a:t>Customers</a:t>
            </a:r>
            <a:endParaRPr lang="en-US" sz="1600" i="1" dirty="0"/>
          </a:p>
        </p:txBody>
      </p:sp>
      <p:sp>
        <p:nvSpPr>
          <p:cNvPr id="106" name="Rectangle 105">
            <a:extLst>
              <a:ext uri="{FF2B5EF4-FFF2-40B4-BE49-F238E27FC236}">
                <a16:creationId xmlns:a16="http://schemas.microsoft.com/office/drawing/2014/main" id="{65F415FF-70F1-AF44-A2EF-AC49FF215C24}"/>
              </a:ext>
            </a:extLst>
          </p:cNvPr>
          <p:cNvSpPr/>
          <p:nvPr/>
        </p:nvSpPr>
        <p:spPr>
          <a:xfrm>
            <a:off x="7170393" y="3902199"/>
            <a:ext cx="2188866" cy="338554"/>
          </a:xfrm>
          <a:prstGeom prst="rect">
            <a:avLst/>
          </a:prstGeom>
        </p:spPr>
        <p:txBody>
          <a:bodyPr wrap="square">
            <a:spAutoFit/>
          </a:bodyPr>
          <a:lstStyle/>
          <a:p>
            <a:pPr algn="ctr"/>
            <a:r>
              <a:rPr lang="en-US" sz="1600" b="1" i="1" dirty="0">
                <a:solidFill>
                  <a:srgbClr val="FF0000"/>
                </a:solidFill>
              </a:rPr>
              <a:t>Retailer</a:t>
            </a:r>
            <a:endParaRPr lang="en-US" sz="1600" i="1" dirty="0"/>
          </a:p>
        </p:txBody>
      </p:sp>
      <p:pic>
        <p:nvPicPr>
          <p:cNvPr id="107" name="Picture 106">
            <a:extLst>
              <a:ext uri="{FF2B5EF4-FFF2-40B4-BE49-F238E27FC236}">
                <a16:creationId xmlns:a16="http://schemas.microsoft.com/office/drawing/2014/main" id="{F00D5285-D9B8-7945-9077-CF36D5792769}"/>
              </a:ext>
            </a:extLst>
          </p:cNvPr>
          <p:cNvPicPr>
            <a:picLocks noChangeAspect="1"/>
          </p:cNvPicPr>
          <p:nvPr/>
        </p:nvPicPr>
        <p:blipFill rotWithShape="1">
          <a:blip r:embed="rId17"/>
          <a:srcRect l="15577" t="15138" r="19492" b="21846"/>
          <a:stretch/>
        </p:blipFill>
        <p:spPr>
          <a:xfrm>
            <a:off x="7615329" y="1660250"/>
            <a:ext cx="811525" cy="812192"/>
          </a:xfrm>
          <a:prstGeom prst="ellipse">
            <a:avLst/>
          </a:prstGeom>
        </p:spPr>
      </p:pic>
      <p:cxnSp>
        <p:nvCxnSpPr>
          <p:cNvPr id="109" name="Straight Connector 108">
            <a:extLst>
              <a:ext uri="{FF2B5EF4-FFF2-40B4-BE49-F238E27FC236}">
                <a16:creationId xmlns:a16="http://schemas.microsoft.com/office/drawing/2014/main" id="{6039417C-46D4-E545-A32A-F60B1E5B9EC0}"/>
              </a:ext>
            </a:extLst>
          </p:cNvPr>
          <p:cNvCxnSpPr>
            <a:cxnSpLocks/>
            <a:endCxn id="107" idx="4"/>
          </p:cNvCxnSpPr>
          <p:nvPr/>
        </p:nvCxnSpPr>
        <p:spPr>
          <a:xfrm flipH="1" flipV="1">
            <a:off x="8021092" y="2472442"/>
            <a:ext cx="220497" cy="763834"/>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9FFB990D-9C88-5543-B975-60E33F1EBA29}"/>
              </a:ext>
            </a:extLst>
          </p:cNvPr>
          <p:cNvSpPr/>
          <p:nvPr/>
        </p:nvSpPr>
        <p:spPr>
          <a:xfrm>
            <a:off x="6813530" y="2277870"/>
            <a:ext cx="1150320" cy="738664"/>
          </a:xfrm>
          <a:prstGeom prst="rect">
            <a:avLst/>
          </a:prstGeom>
        </p:spPr>
        <p:txBody>
          <a:bodyPr wrap="square">
            <a:spAutoFit/>
          </a:bodyPr>
          <a:lstStyle/>
          <a:p>
            <a:pPr algn="ctr"/>
            <a:r>
              <a:rPr lang="en-US" sz="1400" dirty="0">
                <a:latin typeface="Helvetica" pitchFamily="2" charset="0"/>
              </a:rPr>
              <a:t>Save Shipping cost &amp; time</a:t>
            </a:r>
          </a:p>
        </p:txBody>
      </p:sp>
      <p:cxnSp>
        <p:nvCxnSpPr>
          <p:cNvPr id="39" name="Straight Connector 38">
            <a:extLst>
              <a:ext uri="{FF2B5EF4-FFF2-40B4-BE49-F238E27FC236}">
                <a16:creationId xmlns:a16="http://schemas.microsoft.com/office/drawing/2014/main" id="{EE65F25C-ADF6-484C-9D3C-15A18AE402E7}"/>
              </a:ext>
            </a:extLst>
          </p:cNvPr>
          <p:cNvCxnSpPr>
            <a:cxnSpLocks/>
            <a:stCxn id="30" idx="0"/>
          </p:cNvCxnSpPr>
          <p:nvPr/>
        </p:nvCxnSpPr>
        <p:spPr>
          <a:xfrm flipV="1">
            <a:off x="2277349" y="3901447"/>
            <a:ext cx="593054" cy="557738"/>
          </a:xfrm>
          <a:prstGeom prst="line">
            <a:avLst/>
          </a:prstGeom>
          <a:ln w="28575">
            <a:solidFill>
              <a:srgbClr val="FA96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04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8284AF-FB04-9743-B1EB-D8F5DAFE8914}"/>
              </a:ext>
            </a:extLst>
          </p:cNvPr>
          <p:cNvSpPr>
            <a:spLocks noGrp="1"/>
          </p:cNvSpPr>
          <p:nvPr>
            <p:ph type="title"/>
          </p:nvPr>
        </p:nvSpPr>
        <p:spPr>
          <a:xfrm>
            <a:off x="838198" y="707313"/>
            <a:ext cx="10886955" cy="705065"/>
          </a:xfrm>
          <a:noFill/>
        </p:spPr>
        <p:txBody>
          <a:bodyPr vert="horz" wrap="square" lIns="91440" tIns="45720" rIns="91440" bIns="45720" rtlCol="0" anchor="ctr">
            <a:spAutoFit/>
          </a:bodyPr>
          <a:lstStyle/>
          <a:p>
            <a:r>
              <a:rPr lang="en-US" dirty="0">
                <a:latin typeface="Helvetica" pitchFamily="2" charset="0"/>
              </a:rPr>
              <a:t>Business Context: </a:t>
            </a:r>
            <a:r>
              <a:rPr lang="en-US" sz="2800" dirty="0">
                <a:solidFill>
                  <a:srgbClr val="4096A7"/>
                </a:solidFill>
                <a:latin typeface="Helvetica" pitchFamily="2" charset="0"/>
              </a:rPr>
              <a:t>BOPS Application for a Jewelry Brand </a:t>
            </a:r>
          </a:p>
        </p:txBody>
      </p:sp>
      <p:sp>
        <p:nvSpPr>
          <p:cNvPr id="135" name="Content Placeholder 2">
            <a:extLst>
              <a:ext uri="{FF2B5EF4-FFF2-40B4-BE49-F238E27FC236}">
                <a16:creationId xmlns:a16="http://schemas.microsoft.com/office/drawing/2014/main" id="{C8CA3618-3053-A246-8EAE-0EDB5F7F87D0}"/>
              </a:ext>
            </a:extLst>
          </p:cNvPr>
          <p:cNvSpPr>
            <a:spLocks noGrp="1"/>
          </p:cNvSpPr>
          <p:nvPr>
            <p:ph idx="1"/>
          </p:nvPr>
        </p:nvSpPr>
        <p:spPr>
          <a:xfrm>
            <a:off x="838199" y="1505695"/>
            <a:ext cx="9714927" cy="709618"/>
          </a:xfrm>
        </p:spPr>
        <p:txBody>
          <a:bodyPr>
            <a:normAutofit fontScale="85000" lnSpcReduction="10000"/>
          </a:bodyPr>
          <a:lstStyle/>
          <a:p>
            <a:r>
              <a:rPr lang="en-US" sz="2400" dirty="0"/>
              <a:t>Online jewelry transactions between August 1st, 2010 and July 31st, 2013.</a:t>
            </a:r>
          </a:p>
          <a:p>
            <a:r>
              <a:rPr lang="en-US" sz="2400" dirty="0"/>
              <a:t>Implementation of BOPS on three online channels with store number 2, 6 and 5998.</a:t>
            </a:r>
          </a:p>
          <a:p>
            <a:endParaRPr lang="en-US" sz="2400" dirty="0"/>
          </a:p>
        </p:txBody>
      </p:sp>
      <p:grpSp>
        <p:nvGrpSpPr>
          <p:cNvPr id="140" name="Group 139">
            <a:extLst>
              <a:ext uri="{FF2B5EF4-FFF2-40B4-BE49-F238E27FC236}">
                <a16:creationId xmlns:a16="http://schemas.microsoft.com/office/drawing/2014/main" id="{135F2279-4516-A641-8DD2-016EC6E4004E}"/>
              </a:ext>
            </a:extLst>
          </p:cNvPr>
          <p:cNvGrpSpPr/>
          <p:nvPr/>
        </p:nvGrpSpPr>
        <p:grpSpPr>
          <a:xfrm>
            <a:off x="2763955" y="2479481"/>
            <a:ext cx="6879422" cy="3788566"/>
            <a:chOff x="2231519" y="2120666"/>
            <a:chExt cx="6879422" cy="3788566"/>
          </a:xfrm>
        </p:grpSpPr>
        <p:grpSp>
          <p:nvGrpSpPr>
            <p:cNvPr id="136" name="Group 135">
              <a:extLst>
                <a:ext uri="{FF2B5EF4-FFF2-40B4-BE49-F238E27FC236}">
                  <a16:creationId xmlns:a16="http://schemas.microsoft.com/office/drawing/2014/main" id="{DD26CA56-04D9-8246-8833-3898C5B820EF}"/>
                </a:ext>
              </a:extLst>
            </p:cNvPr>
            <p:cNvGrpSpPr/>
            <p:nvPr/>
          </p:nvGrpSpPr>
          <p:grpSpPr>
            <a:xfrm>
              <a:off x="2231519" y="2120666"/>
              <a:ext cx="6879422" cy="3666314"/>
              <a:chOff x="931974" y="2367127"/>
              <a:chExt cx="5590602" cy="3095779"/>
            </a:xfrm>
          </p:grpSpPr>
          <p:grpSp>
            <p:nvGrpSpPr>
              <p:cNvPr id="5" name="Group 4">
                <a:extLst>
                  <a:ext uri="{FF2B5EF4-FFF2-40B4-BE49-F238E27FC236}">
                    <a16:creationId xmlns:a16="http://schemas.microsoft.com/office/drawing/2014/main" id="{6680189C-A6D6-164C-814E-6CDE8487BA2E}"/>
                  </a:ext>
                </a:extLst>
              </p:cNvPr>
              <p:cNvGrpSpPr/>
              <p:nvPr/>
            </p:nvGrpSpPr>
            <p:grpSpPr>
              <a:xfrm>
                <a:off x="4356888" y="3889404"/>
                <a:ext cx="953960" cy="1456468"/>
                <a:chOff x="4555138" y="2063281"/>
                <a:chExt cx="953960" cy="1456468"/>
              </a:xfrm>
            </p:grpSpPr>
            <p:sp>
              <p:nvSpPr>
                <p:cNvPr id="6" name="Freeform 5">
                  <a:extLst>
                    <a:ext uri="{FF2B5EF4-FFF2-40B4-BE49-F238E27FC236}">
                      <a16:creationId xmlns:a16="http://schemas.microsoft.com/office/drawing/2014/main" id="{3A1B0F7A-13DE-514F-8A01-4AD13452A877}"/>
                    </a:ext>
                  </a:extLst>
                </p:cNvPr>
                <p:cNvSpPr/>
                <p:nvPr/>
              </p:nvSpPr>
              <p:spPr>
                <a:xfrm rot="10800000" flipH="1" flipV="1">
                  <a:off x="5211891" y="3222510"/>
                  <a:ext cx="23304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Oval 6">
                  <a:extLst>
                    <a:ext uri="{FF2B5EF4-FFF2-40B4-BE49-F238E27FC236}">
                      <a16:creationId xmlns:a16="http://schemas.microsoft.com/office/drawing/2014/main" id="{CB6E2D36-7B74-5A4D-881A-285BD0461D04}"/>
                    </a:ext>
                  </a:extLst>
                </p:cNvPr>
                <p:cNvSpPr/>
                <p:nvPr/>
              </p:nvSpPr>
              <p:spPr>
                <a:xfrm rot="10800000" flipH="1" flipV="1">
                  <a:off x="5326128" y="3336890"/>
                  <a:ext cx="182970" cy="182859"/>
                </a:xfrm>
                <a:prstGeom prst="ellipse">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eeform 7">
                  <a:extLst>
                    <a:ext uri="{FF2B5EF4-FFF2-40B4-BE49-F238E27FC236}">
                      <a16:creationId xmlns:a16="http://schemas.microsoft.com/office/drawing/2014/main" id="{36FDB718-0A7E-CB41-9933-ED70B079264B}"/>
                    </a:ext>
                  </a:extLst>
                </p:cNvPr>
                <p:cNvSpPr/>
                <p:nvPr/>
              </p:nvSpPr>
              <p:spPr>
                <a:xfrm rot="10800000" flipV="1">
                  <a:off x="4555138" y="3222510"/>
                  <a:ext cx="23331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Rectangle 8">
                  <a:extLst>
                    <a:ext uri="{FF2B5EF4-FFF2-40B4-BE49-F238E27FC236}">
                      <a16:creationId xmlns:a16="http://schemas.microsoft.com/office/drawing/2014/main" id="{EFCCF90A-6009-B14B-BD51-2FA4089BE538}"/>
                    </a:ext>
                  </a:extLst>
                </p:cNvPr>
                <p:cNvSpPr/>
                <p:nvPr/>
              </p:nvSpPr>
              <p:spPr>
                <a:xfrm rot="10800000" flipV="1">
                  <a:off x="4741396" y="3400643"/>
                  <a:ext cx="521178" cy="54612"/>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2885396B-93C9-2346-B8B9-8C995836FE81}"/>
                    </a:ext>
                  </a:extLst>
                </p:cNvPr>
                <p:cNvSpPr/>
                <p:nvPr/>
              </p:nvSpPr>
              <p:spPr>
                <a:xfrm rot="16200000" flipH="1" flipV="1">
                  <a:off x="4819882" y="2633688"/>
                  <a:ext cx="1195459" cy="54645"/>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2A8455B2-7977-F448-92AF-8E59750B64C2}"/>
                  </a:ext>
                </a:extLst>
              </p:cNvPr>
              <p:cNvGrpSpPr/>
              <p:nvPr/>
            </p:nvGrpSpPr>
            <p:grpSpPr>
              <a:xfrm>
                <a:off x="1793081" y="5162690"/>
                <a:ext cx="953960" cy="297765"/>
                <a:chOff x="1991331" y="3336567"/>
                <a:chExt cx="953960" cy="297765"/>
              </a:xfrm>
            </p:grpSpPr>
            <p:sp>
              <p:nvSpPr>
                <p:cNvPr id="22" name="Freeform 21">
                  <a:extLst>
                    <a:ext uri="{FF2B5EF4-FFF2-40B4-BE49-F238E27FC236}">
                      <a16:creationId xmlns:a16="http://schemas.microsoft.com/office/drawing/2014/main" id="{04EA1FA2-CB35-8540-8941-797F4E7E883F}"/>
                    </a:ext>
                  </a:extLst>
                </p:cNvPr>
                <p:cNvSpPr/>
                <p:nvPr/>
              </p:nvSpPr>
              <p:spPr>
                <a:xfrm rot="10800000">
                  <a:off x="1991331" y="3401017"/>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ED666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3" name="Rectangle 22">
                  <a:extLst>
                    <a:ext uri="{FF2B5EF4-FFF2-40B4-BE49-F238E27FC236}">
                      <a16:creationId xmlns:a16="http://schemas.microsoft.com/office/drawing/2014/main" id="{EDBA3607-BBB2-0641-8B05-BEC1A882B76D}"/>
                    </a:ext>
                  </a:extLst>
                </p:cNvPr>
                <p:cNvSpPr/>
                <p:nvPr/>
              </p:nvSpPr>
              <p:spPr>
                <a:xfrm rot="10800000">
                  <a:off x="2177589" y="3401176"/>
                  <a:ext cx="521178" cy="54709"/>
                </a:xfrm>
                <a:prstGeom prst="rect">
                  <a:avLst/>
                </a:prstGeom>
                <a:solidFill>
                  <a:srgbClr val="ED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23">
                  <a:extLst>
                    <a:ext uri="{FF2B5EF4-FFF2-40B4-BE49-F238E27FC236}">
                      <a16:creationId xmlns:a16="http://schemas.microsoft.com/office/drawing/2014/main" id="{0CCFF7E4-D57C-6E4D-B629-80F6E5726868}"/>
                    </a:ext>
                  </a:extLst>
                </p:cNvPr>
                <p:cNvSpPr/>
                <p:nvPr/>
              </p:nvSpPr>
              <p:spPr>
                <a:xfrm rot="10800000" flipH="1">
                  <a:off x="2648084" y="3401017"/>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ED666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Oval 24">
                  <a:extLst>
                    <a:ext uri="{FF2B5EF4-FFF2-40B4-BE49-F238E27FC236}">
                      <a16:creationId xmlns:a16="http://schemas.microsoft.com/office/drawing/2014/main" id="{33707B12-272C-4F47-BA0A-D296A1681251}"/>
                    </a:ext>
                  </a:extLst>
                </p:cNvPr>
                <p:cNvSpPr/>
                <p:nvPr/>
              </p:nvSpPr>
              <p:spPr>
                <a:xfrm rot="10800000" flipH="1">
                  <a:off x="2762321" y="3336567"/>
                  <a:ext cx="182970" cy="183182"/>
                </a:xfrm>
                <a:prstGeom prst="ellipse">
                  <a:avLst/>
                </a:prstGeom>
                <a:solidFill>
                  <a:srgbClr val="FFB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7" name="Group 26">
                <a:extLst>
                  <a:ext uri="{FF2B5EF4-FFF2-40B4-BE49-F238E27FC236}">
                    <a16:creationId xmlns:a16="http://schemas.microsoft.com/office/drawing/2014/main" id="{E809C489-035F-6645-B5BF-2F4736AA05C3}"/>
                  </a:ext>
                </a:extLst>
              </p:cNvPr>
              <p:cNvGrpSpPr/>
              <p:nvPr/>
            </p:nvGrpSpPr>
            <p:grpSpPr>
              <a:xfrm>
                <a:off x="5183348" y="5158054"/>
                <a:ext cx="1129575" cy="304852"/>
                <a:chOff x="5409740" y="3331163"/>
                <a:chExt cx="980393" cy="304852"/>
              </a:xfrm>
            </p:grpSpPr>
            <p:sp>
              <p:nvSpPr>
                <p:cNvPr id="28" name="Freeform 27">
                  <a:extLst>
                    <a:ext uri="{FF2B5EF4-FFF2-40B4-BE49-F238E27FC236}">
                      <a16:creationId xmlns:a16="http://schemas.microsoft.com/office/drawing/2014/main" id="{5EC08A1C-3D0B-7A41-A5C8-2DA283CDA90F}"/>
                    </a:ext>
                  </a:extLst>
                </p:cNvPr>
                <p:cNvSpPr/>
                <p:nvPr/>
              </p:nvSpPr>
              <p:spPr>
                <a:xfrm rot="10800000">
                  <a:off x="5409740" y="3402700"/>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9" name="Rectangle 28">
                  <a:extLst>
                    <a:ext uri="{FF2B5EF4-FFF2-40B4-BE49-F238E27FC236}">
                      <a16:creationId xmlns:a16="http://schemas.microsoft.com/office/drawing/2014/main" id="{931DD149-1314-0B47-93DC-03CA71BE720B}"/>
                    </a:ext>
                  </a:extLst>
                </p:cNvPr>
                <p:cNvSpPr/>
                <p:nvPr/>
              </p:nvSpPr>
              <p:spPr>
                <a:xfrm rot="10800000">
                  <a:off x="5595996" y="3402858"/>
                  <a:ext cx="611166" cy="49697"/>
                </a:xfrm>
                <a:prstGeom prst="rect">
                  <a:avLst/>
                </a:pr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A0446533-9256-DA45-B404-2D839EAF4B5D}"/>
                    </a:ext>
                  </a:extLst>
                </p:cNvPr>
                <p:cNvSpPr/>
                <p:nvPr/>
              </p:nvSpPr>
              <p:spPr>
                <a:xfrm rot="10800000" flipH="1">
                  <a:off x="6207163" y="3331163"/>
                  <a:ext cx="182970" cy="183182"/>
                </a:xfrm>
                <a:prstGeom prst="ellipse">
                  <a:avLst/>
                </a:pr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9" name="Group 38">
                <a:extLst>
                  <a:ext uri="{FF2B5EF4-FFF2-40B4-BE49-F238E27FC236}">
                    <a16:creationId xmlns:a16="http://schemas.microsoft.com/office/drawing/2014/main" id="{4F7A775A-B390-4C49-9868-49733CDBBCD9}"/>
                  </a:ext>
                </a:extLst>
              </p:cNvPr>
              <p:cNvGrpSpPr/>
              <p:nvPr/>
            </p:nvGrpSpPr>
            <p:grpSpPr>
              <a:xfrm>
                <a:off x="3502286" y="5160128"/>
                <a:ext cx="953960" cy="297765"/>
                <a:chOff x="3700536" y="3334005"/>
                <a:chExt cx="953960" cy="297765"/>
              </a:xfrm>
            </p:grpSpPr>
            <p:sp>
              <p:nvSpPr>
                <p:cNvPr id="40" name="Freeform 39">
                  <a:extLst>
                    <a:ext uri="{FF2B5EF4-FFF2-40B4-BE49-F238E27FC236}">
                      <a16:creationId xmlns:a16="http://schemas.microsoft.com/office/drawing/2014/main" id="{8469B555-B062-1C41-9DAE-0F0E19BF1FE6}"/>
                    </a:ext>
                  </a:extLst>
                </p:cNvPr>
                <p:cNvSpPr/>
                <p:nvPr/>
              </p:nvSpPr>
              <p:spPr>
                <a:xfrm rot="10800000">
                  <a:off x="3700536" y="3398455"/>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1" name="Freeform 40">
                  <a:extLst>
                    <a:ext uri="{FF2B5EF4-FFF2-40B4-BE49-F238E27FC236}">
                      <a16:creationId xmlns:a16="http://schemas.microsoft.com/office/drawing/2014/main" id="{911B5BE1-E1F2-E44E-9043-29910301C600}"/>
                    </a:ext>
                  </a:extLst>
                </p:cNvPr>
                <p:cNvSpPr/>
                <p:nvPr/>
              </p:nvSpPr>
              <p:spPr>
                <a:xfrm rot="10800000" flipH="1">
                  <a:off x="4357289" y="3398455"/>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2" name="Oval 41">
                  <a:extLst>
                    <a:ext uri="{FF2B5EF4-FFF2-40B4-BE49-F238E27FC236}">
                      <a16:creationId xmlns:a16="http://schemas.microsoft.com/office/drawing/2014/main" id="{5F742C67-62AF-D643-A67C-E3313A50F0D9}"/>
                    </a:ext>
                  </a:extLst>
                </p:cNvPr>
                <p:cNvSpPr/>
                <p:nvPr/>
              </p:nvSpPr>
              <p:spPr>
                <a:xfrm rot="10800000" flipH="1">
                  <a:off x="4471526" y="3334005"/>
                  <a:ext cx="182970" cy="183182"/>
                </a:xfrm>
                <a:prstGeom prst="ellipse">
                  <a:avLst/>
                </a:prstGeom>
                <a:solidFill>
                  <a:srgbClr val="F5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3367264C-9765-D14C-8DC0-0323DBD81F0B}"/>
                    </a:ext>
                  </a:extLst>
                </p:cNvPr>
                <p:cNvSpPr/>
                <p:nvPr/>
              </p:nvSpPr>
              <p:spPr>
                <a:xfrm rot="10800000">
                  <a:off x="3886794" y="3398614"/>
                  <a:ext cx="521178" cy="54709"/>
                </a:xfrm>
                <a:prstGeom prst="rect">
                  <a:avLst/>
                </a:prstGeom>
                <a:solidFill>
                  <a:srgbClr val="FFB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5" name="Group 44">
                <a:extLst>
                  <a:ext uri="{FF2B5EF4-FFF2-40B4-BE49-F238E27FC236}">
                    <a16:creationId xmlns:a16="http://schemas.microsoft.com/office/drawing/2014/main" id="{0A0BC967-78D4-0B42-A2F4-329EB2338B0C}"/>
                  </a:ext>
                </a:extLst>
              </p:cNvPr>
              <p:cNvGrpSpPr/>
              <p:nvPr/>
            </p:nvGrpSpPr>
            <p:grpSpPr>
              <a:xfrm>
                <a:off x="3218826" y="2822663"/>
                <a:ext cx="582650" cy="1004329"/>
                <a:chOff x="4130308" y="996540"/>
                <a:chExt cx="582650" cy="1004329"/>
              </a:xfrm>
            </p:grpSpPr>
            <p:sp>
              <p:nvSpPr>
                <p:cNvPr id="46" name="Freeform 45">
                  <a:extLst>
                    <a:ext uri="{FF2B5EF4-FFF2-40B4-BE49-F238E27FC236}">
                      <a16:creationId xmlns:a16="http://schemas.microsoft.com/office/drawing/2014/main" id="{E8FE7201-6659-C84C-B60A-3B1169F34DC3}"/>
                    </a:ext>
                  </a:extLst>
                </p:cNvPr>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72843AE1-1250-D148-A6CD-B09DE694A1E0}"/>
                    </a:ext>
                  </a:extLst>
                </p:cNvPr>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2DC5C9B-E76A-8C40-90CB-9B4CEE97650C}"/>
                    </a:ext>
                  </a:extLst>
                </p:cNvPr>
                <p:cNvSpPr/>
                <p:nvPr/>
              </p:nvSpPr>
              <p:spPr>
                <a:xfrm rot="10800000">
                  <a:off x="4236602" y="1116086"/>
                  <a:ext cx="343557" cy="343558"/>
                </a:xfrm>
                <a:prstGeom prst="ellipse">
                  <a:avLst/>
                </a:prstGeom>
                <a:solidFill>
                  <a:schemeClr val="bg1"/>
                </a:solidFill>
                <a:ln w="28575">
                  <a:solidFill>
                    <a:srgbClr val="C48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dirty="0">
                      <a:solidFill>
                        <a:schemeClr val="accent3">
                          <a:lumMod val="50000"/>
                        </a:schemeClr>
                      </a:solidFill>
                    </a:rPr>
                    <a:t>2</a:t>
                  </a:r>
                </a:p>
              </p:txBody>
            </p:sp>
          </p:grpSp>
          <p:grpSp>
            <p:nvGrpSpPr>
              <p:cNvPr id="49" name="Group 48">
                <a:extLst>
                  <a:ext uri="{FF2B5EF4-FFF2-40B4-BE49-F238E27FC236}">
                    <a16:creationId xmlns:a16="http://schemas.microsoft.com/office/drawing/2014/main" id="{033F7AB7-5202-B54F-9DDD-C944E91143E0}"/>
                  </a:ext>
                </a:extLst>
              </p:cNvPr>
              <p:cNvGrpSpPr/>
              <p:nvPr/>
            </p:nvGrpSpPr>
            <p:grpSpPr>
              <a:xfrm>
                <a:off x="1529110" y="2822663"/>
                <a:ext cx="582650" cy="1004329"/>
                <a:chOff x="4130308" y="996540"/>
                <a:chExt cx="582650" cy="1004329"/>
              </a:xfrm>
            </p:grpSpPr>
            <p:sp>
              <p:nvSpPr>
                <p:cNvPr id="50" name="Freeform 49">
                  <a:extLst>
                    <a:ext uri="{FF2B5EF4-FFF2-40B4-BE49-F238E27FC236}">
                      <a16:creationId xmlns:a16="http://schemas.microsoft.com/office/drawing/2014/main" id="{15853AE6-8890-6248-933D-AC0585866193}"/>
                    </a:ext>
                  </a:extLst>
                </p:cNvPr>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8451A028-BFE8-364E-8CEE-998600194857}"/>
                    </a:ext>
                  </a:extLst>
                </p:cNvPr>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D581758-F3D9-9B4C-B30F-C5F7B68DBC1E}"/>
                    </a:ext>
                  </a:extLst>
                </p:cNvPr>
                <p:cNvSpPr/>
                <p:nvPr/>
              </p:nvSpPr>
              <p:spPr>
                <a:xfrm rot="10800000">
                  <a:off x="4249854" y="1116086"/>
                  <a:ext cx="343557" cy="343558"/>
                </a:xfrm>
                <a:prstGeom prst="ellipse">
                  <a:avLst/>
                </a:prstGeom>
                <a:solidFill>
                  <a:schemeClr val="bg1"/>
                </a:solidFill>
                <a:ln w="28575">
                  <a:solidFill>
                    <a:srgbClr val="C445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799999"/>
                    </a:camera>
                    <a:lightRig rig="threePt" dir="t"/>
                  </a:scene3d>
                </a:bodyPr>
                <a:lstStyle/>
                <a:p>
                  <a:pPr algn="ctr"/>
                  <a:r>
                    <a:rPr lang="en-US" dirty="0">
                      <a:solidFill>
                        <a:schemeClr val="accent3">
                          <a:lumMod val="50000"/>
                        </a:schemeClr>
                      </a:solidFill>
                    </a:rPr>
                    <a:t>1</a:t>
                  </a:r>
                </a:p>
              </p:txBody>
            </p:sp>
          </p:grpSp>
          <p:grpSp>
            <p:nvGrpSpPr>
              <p:cNvPr id="53" name="Group 52">
                <a:extLst>
                  <a:ext uri="{FF2B5EF4-FFF2-40B4-BE49-F238E27FC236}">
                    <a16:creationId xmlns:a16="http://schemas.microsoft.com/office/drawing/2014/main" id="{571D071E-B8C6-F84A-A0CA-ABF1F06820DF}"/>
                  </a:ext>
                </a:extLst>
              </p:cNvPr>
              <p:cNvGrpSpPr/>
              <p:nvPr/>
            </p:nvGrpSpPr>
            <p:grpSpPr>
              <a:xfrm>
                <a:off x="4930021" y="2822663"/>
                <a:ext cx="582650" cy="1004329"/>
                <a:chOff x="4130308" y="996540"/>
                <a:chExt cx="582650" cy="1004329"/>
              </a:xfrm>
            </p:grpSpPr>
            <p:sp>
              <p:nvSpPr>
                <p:cNvPr id="54" name="Freeform 53">
                  <a:extLst>
                    <a:ext uri="{FF2B5EF4-FFF2-40B4-BE49-F238E27FC236}">
                      <a16:creationId xmlns:a16="http://schemas.microsoft.com/office/drawing/2014/main" id="{0E2DE462-E0C4-F04B-B2F3-BFA13CE5AEC3}"/>
                    </a:ext>
                  </a:extLst>
                </p:cNvPr>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3C9D21BC-4687-834C-86E3-C38DEE0438AC}"/>
                    </a:ext>
                  </a:extLst>
                </p:cNvPr>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E1351FF-BA1B-C843-8A4D-B1B66FF6B2B0}"/>
                    </a:ext>
                  </a:extLst>
                </p:cNvPr>
                <p:cNvSpPr/>
                <p:nvPr/>
              </p:nvSpPr>
              <p:spPr>
                <a:xfrm rot="10800000">
                  <a:off x="4249854" y="1116086"/>
                  <a:ext cx="343557" cy="343558"/>
                </a:xfrm>
                <a:prstGeom prst="ellipse">
                  <a:avLst/>
                </a:prstGeom>
                <a:solidFill>
                  <a:schemeClr val="bg1"/>
                </a:solidFill>
                <a:ln w="28575">
                  <a:solidFill>
                    <a:srgbClr val="C4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dirty="0">
                      <a:solidFill>
                        <a:schemeClr val="accent3">
                          <a:lumMod val="50000"/>
                        </a:schemeClr>
                      </a:solidFill>
                    </a:rPr>
                    <a:t>3</a:t>
                  </a:r>
                </a:p>
              </p:txBody>
            </p:sp>
          </p:grpSp>
          <p:grpSp>
            <p:nvGrpSpPr>
              <p:cNvPr id="77" name="Group 76">
                <a:extLst>
                  <a:ext uri="{FF2B5EF4-FFF2-40B4-BE49-F238E27FC236}">
                    <a16:creationId xmlns:a16="http://schemas.microsoft.com/office/drawing/2014/main" id="{7684A774-6B25-FF48-868E-1B189B31BFC5}"/>
                  </a:ext>
                </a:extLst>
              </p:cNvPr>
              <p:cNvGrpSpPr/>
              <p:nvPr/>
            </p:nvGrpSpPr>
            <p:grpSpPr>
              <a:xfrm>
                <a:off x="931974" y="3886764"/>
                <a:ext cx="980053" cy="1477854"/>
                <a:chOff x="1130224" y="2060641"/>
                <a:chExt cx="980053" cy="1477854"/>
              </a:xfrm>
            </p:grpSpPr>
            <p:sp>
              <p:nvSpPr>
                <p:cNvPr id="78" name="Freeform 77">
                  <a:extLst>
                    <a:ext uri="{FF2B5EF4-FFF2-40B4-BE49-F238E27FC236}">
                      <a16:creationId xmlns:a16="http://schemas.microsoft.com/office/drawing/2014/main" id="{A6CA0537-CAE9-184C-A900-A51290827A94}"/>
                    </a:ext>
                  </a:extLst>
                </p:cNvPr>
                <p:cNvSpPr/>
                <p:nvPr/>
              </p:nvSpPr>
              <p:spPr>
                <a:xfrm>
                  <a:off x="1812725" y="3221984"/>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9" name="Rectangle 78">
                  <a:extLst>
                    <a:ext uri="{FF2B5EF4-FFF2-40B4-BE49-F238E27FC236}">
                      <a16:creationId xmlns:a16="http://schemas.microsoft.com/office/drawing/2014/main" id="{33138FEA-952C-A145-B305-BEB22CB747A8}"/>
                    </a:ext>
                  </a:extLst>
                </p:cNvPr>
                <p:cNvSpPr/>
                <p:nvPr/>
              </p:nvSpPr>
              <p:spPr>
                <a:xfrm>
                  <a:off x="1338605" y="3400431"/>
                  <a:ext cx="521178" cy="54709"/>
                </a:xfrm>
                <a:prstGeom prst="rect">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Oval 79">
                  <a:extLst>
                    <a:ext uri="{FF2B5EF4-FFF2-40B4-BE49-F238E27FC236}">
                      <a16:creationId xmlns:a16="http://schemas.microsoft.com/office/drawing/2014/main" id="{E74881CC-F103-4342-8E3E-CFADA82FD742}"/>
                    </a:ext>
                  </a:extLst>
                </p:cNvPr>
                <p:cNvSpPr/>
                <p:nvPr/>
              </p:nvSpPr>
              <p:spPr>
                <a:xfrm>
                  <a:off x="1927095" y="3336567"/>
                  <a:ext cx="183182" cy="183182"/>
                </a:xfrm>
                <a:prstGeom prst="ellipse">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Oval 80">
                  <a:extLst>
                    <a:ext uri="{FF2B5EF4-FFF2-40B4-BE49-F238E27FC236}">
                      <a16:creationId xmlns:a16="http://schemas.microsoft.com/office/drawing/2014/main" id="{6F5F85E2-514C-3C43-A38D-99973C6BC993}"/>
                    </a:ext>
                  </a:extLst>
                </p:cNvPr>
                <p:cNvSpPr/>
                <p:nvPr/>
              </p:nvSpPr>
              <p:spPr>
                <a:xfrm>
                  <a:off x="1130224" y="3317076"/>
                  <a:ext cx="221419" cy="221419"/>
                </a:xfrm>
                <a:prstGeom prst="ellipse">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E3BC1079-3134-FC41-B1E5-D41E21E0D079}"/>
                    </a:ext>
                  </a:extLst>
                </p:cNvPr>
                <p:cNvSpPr/>
                <p:nvPr/>
              </p:nvSpPr>
              <p:spPr>
                <a:xfrm rot="5400000">
                  <a:off x="1419898" y="2632073"/>
                  <a:ext cx="1197574" cy="54709"/>
                </a:xfrm>
                <a:prstGeom prst="rect">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TextBox 82">
                <a:extLst>
                  <a:ext uri="{FF2B5EF4-FFF2-40B4-BE49-F238E27FC236}">
                    <a16:creationId xmlns:a16="http://schemas.microsoft.com/office/drawing/2014/main" id="{C320BEBA-38DD-F045-82BC-B647D558FFFA}"/>
                  </a:ext>
                </a:extLst>
              </p:cNvPr>
              <p:cNvSpPr txBox="1"/>
              <p:nvPr/>
            </p:nvSpPr>
            <p:spPr>
              <a:xfrm rot="16200000">
                <a:off x="950079" y="4178286"/>
                <a:ext cx="1358402" cy="338554"/>
              </a:xfrm>
              <a:prstGeom prst="rect">
                <a:avLst/>
              </a:prstGeom>
              <a:noFill/>
            </p:spPr>
            <p:txBody>
              <a:bodyPr wrap="square" rtlCol="0">
                <a:spAutoFit/>
              </a:bodyPr>
              <a:lstStyle/>
              <a:p>
                <a:r>
                  <a:rPr lang="en-US" sz="1600" b="1" dirty="0">
                    <a:solidFill>
                      <a:srgbClr val="C44549"/>
                    </a:solidFill>
                  </a:rPr>
                  <a:t>Aug 1, 2010</a:t>
                </a:r>
              </a:p>
            </p:txBody>
          </p:sp>
          <p:grpSp>
            <p:nvGrpSpPr>
              <p:cNvPr id="88" name="Group 87">
                <a:extLst>
                  <a:ext uri="{FF2B5EF4-FFF2-40B4-BE49-F238E27FC236}">
                    <a16:creationId xmlns:a16="http://schemas.microsoft.com/office/drawing/2014/main" id="{8EEBF82C-76D0-AD40-86DD-8B71CB904F27}"/>
                  </a:ext>
                </a:extLst>
              </p:cNvPr>
              <p:cNvGrpSpPr/>
              <p:nvPr/>
            </p:nvGrpSpPr>
            <p:grpSpPr>
              <a:xfrm>
                <a:off x="2647683" y="3889404"/>
                <a:ext cx="953960" cy="1456468"/>
                <a:chOff x="2845933" y="2063281"/>
                <a:chExt cx="953960" cy="1456468"/>
              </a:xfrm>
            </p:grpSpPr>
            <p:sp>
              <p:nvSpPr>
                <p:cNvPr id="89" name="Freeform 88">
                  <a:extLst>
                    <a:ext uri="{FF2B5EF4-FFF2-40B4-BE49-F238E27FC236}">
                      <a16:creationId xmlns:a16="http://schemas.microsoft.com/office/drawing/2014/main" id="{799BF3D4-5B71-3346-B8E8-9AA71E5CE5B4}"/>
                    </a:ext>
                  </a:extLst>
                </p:cNvPr>
                <p:cNvSpPr/>
                <p:nvPr/>
              </p:nvSpPr>
              <p:spPr>
                <a:xfrm rot="10800000" flipH="1" flipV="1">
                  <a:off x="3502686" y="3222510"/>
                  <a:ext cx="23304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0" name="Oval 89">
                  <a:extLst>
                    <a:ext uri="{FF2B5EF4-FFF2-40B4-BE49-F238E27FC236}">
                      <a16:creationId xmlns:a16="http://schemas.microsoft.com/office/drawing/2014/main" id="{48208A4C-FAEC-C247-AFC0-125A84032EA9}"/>
                    </a:ext>
                  </a:extLst>
                </p:cNvPr>
                <p:cNvSpPr/>
                <p:nvPr/>
              </p:nvSpPr>
              <p:spPr>
                <a:xfrm rot="10800000" flipH="1" flipV="1">
                  <a:off x="3616923" y="3336890"/>
                  <a:ext cx="182970" cy="182859"/>
                </a:xfrm>
                <a:prstGeom prst="ellipse">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reeform 90">
                  <a:extLst>
                    <a:ext uri="{FF2B5EF4-FFF2-40B4-BE49-F238E27FC236}">
                      <a16:creationId xmlns:a16="http://schemas.microsoft.com/office/drawing/2014/main" id="{EC0344BC-5045-BA4C-B8AF-0CFEDE0360C5}"/>
                    </a:ext>
                  </a:extLst>
                </p:cNvPr>
                <p:cNvSpPr/>
                <p:nvPr/>
              </p:nvSpPr>
              <p:spPr>
                <a:xfrm rot="10800000" flipV="1">
                  <a:off x="2845933" y="3222510"/>
                  <a:ext cx="23331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2" name="Rectangle 91">
                  <a:extLst>
                    <a:ext uri="{FF2B5EF4-FFF2-40B4-BE49-F238E27FC236}">
                      <a16:creationId xmlns:a16="http://schemas.microsoft.com/office/drawing/2014/main" id="{BA0DC4A1-08E4-664A-B008-1A2D9B8DA7A0}"/>
                    </a:ext>
                  </a:extLst>
                </p:cNvPr>
                <p:cNvSpPr/>
                <p:nvPr/>
              </p:nvSpPr>
              <p:spPr>
                <a:xfrm rot="10800000" flipV="1">
                  <a:off x="3032191" y="3400643"/>
                  <a:ext cx="521178" cy="54612"/>
                </a:xfrm>
                <a:prstGeom prst="rect">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ectangle 92">
                  <a:extLst>
                    <a:ext uri="{FF2B5EF4-FFF2-40B4-BE49-F238E27FC236}">
                      <a16:creationId xmlns:a16="http://schemas.microsoft.com/office/drawing/2014/main" id="{0FEA50E6-3076-964B-B57D-47F3C2E8905A}"/>
                    </a:ext>
                  </a:extLst>
                </p:cNvPr>
                <p:cNvSpPr/>
                <p:nvPr/>
              </p:nvSpPr>
              <p:spPr>
                <a:xfrm rot="16200000" flipH="1" flipV="1">
                  <a:off x="3110677" y="2633688"/>
                  <a:ext cx="1195459" cy="54645"/>
                </a:xfrm>
                <a:prstGeom prst="rect">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4" name="TextBox 93">
                <a:extLst>
                  <a:ext uri="{FF2B5EF4-FFF2-40B4-BE49-F238E27FC236}">
                    <a16:creationId xmlns:a16="http://schemas.microsoft.com/office/drawing/2014/main" id="{23B71DB4-1F04-674C-8C5A-2F9439AE5106}"/>
                  </a:ext>
                </a:extLst>
              </p:cNvPr>
              <p:cNvSpPr txBox="1"/>
              <p:nvPr/>
            </p:nvSpPr>
            <p:spPr>
              <a:xfrm rot="16200000">
                <a:off x="2541059" y="4079036"/>
                <a:ext cx="1584933" cy="338554"/>
              </a:xfrm>
              <a:prstGeom prst="rect">
                <a:avLst/>
              </a:prstGeom>
              <a:noFill/>
            </p:spPr>
            <p:txBody>
              <a:bodyPr wrap="square" rtlCol="0">
                <a:spAutoFit/>
              </a:bodyPr>
              <a:lstStyle/>
              <a:p>
                <a:r>
                  <a:rPr lang="en-US" sz="1600" b="1" dirty="0">
                    <a:solidFill>
                      <a:srgbClr val="BC8573"/>
                    </a:solidFill>
                  </a:rPr>
                  <a:t>Aug 1, 2011</a:t>
                </a:r>
              </a:p>
            </p:txBody>
          </p:sp>
          <p:sp>
            <p:nvSpPr>
              <p:cNvPr id="95" name="TextBox 94">
                <a:extLst>
                  <a:ext uri="{FF2B5EF4-FFF2-40B4-BE49-F238E27FC236}">
                    <a16:creationId xmlns:a16="http://schemas.microsoft.com/office/drawing/2014/main" id="{6B7F6B22-4B81-3048-8CCE-A5667BD187A8}"/>
                  </a:ext>
                </a:extLst>
              </p:cNvPr>
              <p:cNvSpPr txBox="1"/>
              <p:nvPr/>
            </p:nvSpPr>
            <p:spPr>
              <a:xfrm rot="16200000">
                <a:off x="4268497" y="4016741"/>
                <a:ext cx="1610849" cy="338554"/>
              </a:xfrm>
              <a:prstGeom prst="rect">
                <a:avLst/>
              </a:prstGeom>
              <a:noFill/>
            </p:spPr>
            <p:txBody>
              <a:bodyPr wrap="square" rtlCol="0">
                <a:spAutoFit/>
              </a:bodyPr>
              <a:lstStyle/>
              <a:p>
                <a:r>
                  <a:rPr lang="en-US" sz="1600" b="1" dirty="0">
                    <a:solidFill>
                      <a:srgbClr val="C48A00"/>
                    </a:solidFill>
                  </a:rPr>
                  <a:t>Sep 27, 2012</a:t>
                </a:r>
              </a:p>
            </p:txBody>
          </p:sp>
          <p:grpSp>
            <p:nvGrpSpPr>
              <p:cNvPr id="112" name="Group 111">
                <a:extLst>
                  <a:ext uri="{FF2B5EF4-FFF2-40B4-BE49-F238E27FC236}">
                    <a16:creationId xmlns:a16="http://schemas.microsoft.com/office/drawing/2014/main" id="{714BCC70-05FA-3A41-9281-3A9B47B59D11}"/>
                  </a:ext>
                </a:extLst>
              </p:cNvPr>
              <p:cNvGrpSpPr/>
              <p:nvPr/>
            </p:nvGrpSpPr>
            <p:grpSpPr>
              <a:xfrm>
                <a:off x="1920078" y="3896671"/>
                <a:ext cx="1261838" cy="799582"/>
                <a:chOff x="2079759" y="4323542"/>
                <a:chExt cx="1261838" cy="799582"/>
              </a:xfrm>
            </p:grpSpPr>
            <p:sp>
              <p:nvSpPr>
                <p:cNvPr id="113" name="Rectangle 112">
                  <a:extLst>
                    <a:ext uri="{FF2B5EF4-FFF2-40B4-BE49-F238E27FC236}">
                      <a16:creationId xmlns:a16="http://schemas.microsoft.com/office/drawing/2014/main" id="{A5032030-468D-AE46-83FA-1C06DFCC5A21}"/>
                    </a:ext>
                  </a:extLst>
                </p:cNvPr>
                <p:cNvSpPr/>
                <p:nvPr/>
              </p:nvSpPr>
              <p:spPr>
                <a:xfrm>
                  <a:off x="2079759" y="4815347"/>
                  <a:ext cx="1261838" cy="307777"/>
                </a:xfrm>
                <a:prstGeom prst="rect">
                  <a:avLst/>
                </a:prstGeom>
              </p:spPr>
              <p:txBody>
                <a:bodyPr wrap="square">
                  <a:spAutoFit/>
                </a:bodyPr>
                <a:lstStyle/>
                <a:p>
                  <a:pPr algn="ctr"/>
                  <a:r>
                    <a:rPr lang="en-US" sz="1400" dirty="0"/>
                    <a:t>All channels</a:t>
                  </a:r>
                </a:p>
              </p:txBody>
            </p:sp>
            <p:sp>
              <p:nvSpPr>
                <p:cNvPr id="114" name="Rectangle 113">
                  <a:extLst>
                    <a:ext uri="{FF2B5EF4-FFF2-40B4-BE49-F238E27FC236}">
                      <a16:creationId xmlns:a16="http://schemas.microsoft.com/office/drawing/2014/main" id="{B9A0B800-7F20-7C44-ADEC-1BC92A643B9E}"/>
                    </a:ext>
                  </a:extLst>
                </p:cNvPr>
                <p:cNvSpPr/>
                <p:nvPr/>
              </p:nvSpPr>
              <p:spPr>
                <a:xfrm>
                  <a:off x="2126905" y="4323542"/>
                  <a:ext cx="1084545" cy="545752"/>
                </a:xfrm>
                <a:prstGeom prst="rect">
                  <a:avLst/>
                </a:prstGeom>
              </p:spPr>
              <p:txBody>
                <a:bodyPr wrap="square">
                  <a:spAutoFit/>
                </a:bodyPr>
                <a:lstStyle/>
                <a:p>
                  <a:pPr algn="ctr"/>
                  <a:r>
                    <a:rPr lang="en-US" b="1" dirty="0"/>
                    <a:t>No</a:t>
                  </a:r>
                </a:p>
                <a:p>
                  <a:pPr algn="ctr"/>
                  <a:r>
                    <a:rPr lang="en-US" b="1" dirty="0"/>
                    <a:t> BOPS </a:t>
                  </a:r>
                </a:p>
              </p:txBody>
            </p:sp>
          </p:grpSp>
          <p:grpSp>
            <p:nvGrpSpPr>
              <p:cNvPr id="127" name="Group 126">
                <a:extLst>
                  <a:ext uri="{FF2B5EF4-FFF2-40B4-BE49-F238E27FC236}">
                    <a16:creationId xmlns:a16="http://schemas.microsoft.com/office/drawing/2014/main" id="{7BDFF581-3F9E-414F-8383-DB12AE790446}"/>
                  </a:ext>
                </a:extLst>
              </p:cNvPr>
              <p:cNvGrpSpPr/>
              <p:nvPr/>
            </p:nvGrpSpPr>
            <p:grpSpPr>
              <a:xfrm>
                <a:off x="3676548" y="3939798"/>
                <a:ext cx="1193420" cy="1028678"/>
                <a:chOff x="2083656" y="4391987"/>
                <a:chExt cx="1193420" cy="1028678"/>
              </a:xfrm>
            </p:grpSpPr>
            <p:sp>
              <p:nvSpPr>
                <p:cNvPr id="128" name="Rectangle 127">
                  <a:extLst>
                    <a:ext uri="{FF2B5EF4-FFF2-40B4-BE49-F238E27FC236}">
                      <a16:creationId xmlns:a16="http://schemas.microsoft.com/office/drawing/2014/main" id="{009271B4-664A-0F44-B5B8-1181119859E7}"/>
                    </a:ext>
                  </a:extLst>
                </p:cNvPr>
                <p:cNvSpPr/>
                <p:nvPr/>
              </p:nvSpPr>
              <p:spPr>
                <a:xfrm>
                  <a:off x="2169167" y="4897445"/>
                  <a:ext cx="1019101" cy="523220"/>
                </a:xfrm>
                <a:prstGeom prst="rect">
                  <a:avLst/>
                </a:prstGeom>
              </p:spPr>
              <p:txBody>
                <a:bodyPr wrap="square">
                  <a:spAutoFit/>
                </a:bodyPr>
                <a:lstStyle/>
                <a:p>
                  <a:pPr algn="ctr"/>
                  <a:r>
                    <a:rPr lang="en-US" sz="1400" dirty="0"/>
                    <a:t>Channel </a:t>
                  </a:r>
                </a:p>
                <a:p>
                  <a:pPr algn="ctr"/>
                  <a:r>
                    <a:rPr lang="en-US" sz="1400" dirty="0"/>
                    <a:t>2 and 6 </a:t>
                  </a:r>
                </a:p>
              </p:txBody>
            </p:sp>
            <p:sp>
              <p:nvSpPr>
                <p:cNvPr id="129" name="Rectangle 128">
                  <a:extLst>
                    <a:ext uri="{FF2B5EF4-FFF2-40B4-BE49-F238E27FC236}">
                      <a16:creationId xmlns:a16="http://schemas.microsoft.com/office/drawing/2014/main" id="{92041D64-2673-474E-A278-F6D7E9B10079}"/>
                    </a:ext>
                  </a:extLst>
                </p:cNvPr>
                <p:cNvSpPr/>
                <p:nvPr/>
              </p:nvSpPr>
              <p:spPr>
                <a:xfrm>
                  <a:off x="2083656" y="4391987"/>
                  <a:ext cx="1193420" cy="545752"/>
                </a:xfrm>
                <a:prstGeom prst="rect">
                  <a:avLst/>
                </a:prstGeom>
              </p:spPr>
              <p:txBody>
                <a:bodyPr wrap="none">
                  <a:spAutoFit/>
                </a:bodyPr>
                <a:lstStyle/>
                <a:p>
                  <a:pPr algn="ctr"/>
                  <a:r>
                    <a:rPr lang="en-US" b="1" dirty="0"/>
                    <a:t>BOPS </a:t>
                  </a:r>
                </a:p>
                <a:p>
                  <a:pPr algn="ctr"/>
                  <a:r>
                    <a:rPr lang="en-US" b="1" dirty="0"/>
                    <a:t>Implemented</a:t>
                  </a:r>
                </a:p>
              </p:txBody>
            </p:sp>
          </p:grpSp>
          <p:grpSp>
            <p:nvGrpSpPr>
              <p:cNvPr id="130" name="Group 129">
                <a:extLst>
                  <a:ext uri="{FF2B5EF4-FFF2-40B4-BE49-F238E27FC236}">
                    <a16:creationId xmlns:a16="http://schemas.microsoft.com/office/drawing/2014/main" id="{8988CADC-2894-CB4D-BC8D-D1D01CBA9BF6}"/>
                  </a:ext>
                </a:extLst>
              </p:cNvPr>
              <p:cNvGrpSpPr/>
              <p:nvPr/>
            </p:nvGrpSpPr>
            <p:grpSpPr>
              <a:xfrm>
                <a:off x="5303112" y="3939798"/>
                <a:ext cx="1219464" cy="1025845"/>
                <a:chOff x="2001866" y="4389726"/>
                <a:chExt cx="1219464" cy="1025845"/>
              </a:xfrm>
            </p:grpSpPr>
            <p:sp>
              <p:nvSpPr>
                <p:cNvPr id="131" name="Rectangle 130">
                  <a:extLst>
                    <a:ext uri="{FF2B5EF4-FFF2-40B4-BE49-F238E27FC236}">
                      <a16:creationId xmlns:a16="http://schemas.microsoft.com/office/drawing/2014/main" id="{358906B3-23A0-AD47-A86F-0C19561F230A}"/>
                    </a:ext>
                  </a:extLst>
                </p:cNvPr>
                <p:cNvSpPr/>
                <p:nvPr/>
              </p:nvSpPr>
              <p:spPr>
                <a:xfrm>
                  <a:off x="2037334" y="4892351"/>
                  <a:ext cx="1183996" cy="523220"/>
                </a:xfrm>
                <a:prstGeom prst="rect">
                  <a:avLst/>
                </a:prstGeom>
              </p:spPr>
              <p:txBody>
                <a:bodyPr wrap="square">
                  <a:spAutoFit/>
                </a:bodyPr>
                <a:lstStyle/>
                <a:p>
                  <a:pPr algn="ctr"/>
                  <a:r>
                    <a:rPr lang="en-US" sz="1400" dirty="0"/>
                    <a:t>Channel </a:t>
                  </a:r>
                </a:p>
                <a:p>
                  <a:pPr algn="ctr"/>
                  <a:r>
                    <a:rPr lang="en-US" sz="1400" dirty="0"/>
                    <a:t>2, 6 and 5998</a:t>
                  </a:r>
                </a:p>
              </p:txBody>
            </p:sp>
            <p:sp>
              <p:nvSpPr>
                <p:cNvPr id="132" name="Rectangle 131">
                  <a:extLst>
                    <a:ext uri="{FF2B5EF4-FFF2-40B4-BE49-F238E27FC236}">
                      <a16:creationId xmlns:a16="http://schemas.microsoft.com/office/drawing/2014/main" id="{D043CC86-62D3-E248-8E1C-6B7AA0B8E013}"/>
                    </a:ext>
                  </a:extLst>
                </p:cNvPr>
                <p:cNvSpPr/>
                <p:nvPr/>
              </p:nvSpPr>
              <p:spPr>
                <a:xfrm>
                  <a:off x="2001866" y="4389726"/>
                  <a:ext cx="1193420" cy="545752"/>
                </a:xfrm>
                <a:prstGeom prst="rect">
                  <a:avLst/>
                </a:prstGeom>
              </p:spPr>
              <p:txBody>
                <a:bodyPr wrap="none">
                  <a:spAutoFit/>
                </a:bodyPr>
                <a:lstStyle/>
                <a:p>
                  <a:pPr algn="ctr"/>
                  <a:r>
                    <a:rPr lang="en-US" b="1" dirty="0"/>
                    <a:t>BOPS </a:t>
                  </a:r>
                </a:p>
                <a:p>
                  <a:pPr algn="ctr"/>
                  <a:r>
                    <a:rPr lang="en-US" b="1" dirty="0"/>
                    <a:t>Implemented</a:t>
                  </a:r>
                </a:p>
              </p:txBody>
            </p:sp>
          </p:grpSp>
          <p:sp>
            <p:nvSpPr>
              <p:cNvPr id="134" name="Rectangle 133">
                <a:extLst>
                  <a:ext uri="{FF2B5EF4-FFF2-40B4-BE49-F238E27FC236}">
                    <a16:creationId xmlns:a16="http://schemas.microsoft.com/office/drawing/2014/main" id="{0F37F41E-A5DC-C341-A0E5-7E7687BBCC3D}"/>
                  </a:ext>
                </a:extLst>
              </p:cNvPr>
              <p:cNvSpPr/>
              <p:nvPr/>
            </p:nvSpPr>
            <p:spPr>
              <a:xfrm>
                <a:off x="1661533" y="2367127"/>
                <a:ext cx="3813409" cy="337847"/>
              </a:xfrm>
              <a:prstGeom prst="rect">
                <a:avLst/>
              </a:prstGeom>
            </p:spPr>
            <p:txBody>
              <a:bodyPr wrap="square">
                <a:spAutoFit/>
              </a:bodyPr>
              <a:lstStyle/>
              <a:p>
                <a:pPr algn="ctr"/>
                <a:r>
                  <a:rPr lang="en-US" sz="2000" b="1" i="1" dirty="0">
                    <a:solidFill>
                      <a:srgbClr val="FF0000"/>
                    </a:solidFill>
                  </a:rPr>
                  <a:t>BOPS IMPLEMENTATION TIMELINE</a:t>
                </a:r>
              </a:p>
            </p:txBody>
          </p:sp>
        </p:grpSp>
        <p:pic>
          <p:nvPicPr>
            <p:cNvPr id="137" name="Picture 136">
              <a:extLst>
                <a:ext uri="{FF2B5EF4-FFF2-40B4-BE49-F238E27FC236}">
                  <a16:creationId xmlns:a16="http://schemas.microsoft.com/office/drawing/2014/main" id="{14AC5815-82D6-614C-8B58-CAE83540BE5B}"/>
                </a:ext>
              </a:extLst>
            </p:cNvPr>
            <p:cNvPicPr>
              <a:picLocks noChangeAspect="1"/>
            </p:cNvPicPr>
            <p:nvPr/>
          </p:nvPicPr>
          <p:blipFill>
            <a:blip r:embed="rId3"/>
            <a:stretch>
              <a:fillRect/>
            </a:stretch>
          </p:blipFill>
          <p:spPr>
            <a:xfrm>
              <a:off x="2966040" y="5228628"/>
              <a:ext cx="680604" cy="680604"/>
            </a:xfrm>
            <a:prstGeom prst="rect">
              <a:avLst/>
            </a:prstGeom>
          </p:spPr>
        </p:pic>
        <p:pic>
          <p:nvPicPr>
            <p:cNvPr id="138" name="Picture 137">
              <a:extLst>
                <a:ext uri="{FF2B5EF4-FFF2-40B4-BE49-F238E27FC236}">
                  <a16:creationId xmlns:a16="http://schemas.microsoft.com/office/drawing/2014/main" id="{69F1294B-A58F-B742-BAE8-0140C8102B37}"/>
                </a:ext>
              </a:extLst>
            </p:cNvPr>
            <p:cNvPicPr>
              <a:picLocks noChangeAspect="1"/>
            </p:cNvPicPr>
            <p:nvPr/>
          </p:nvPicPr>
          <p:blipFill>
            <a:blip r:embed="rId4"/>
            <a:stretch>
              <a:fillRect/>
            </a:stretch>
          </p:blipFill>
          <p:spPr>
            <a:xfrm>
              <a:off x="7144894" y="5167650"/>
              <a:ext cx="680604" cy="680604"/>
            </a:xfrm>
            <a:prstGeom prst="rect">
              <a:avLst/>
            </a:prstGeom>
          </p:spPr>
        </p:pic>
      </p:grpSp>
      <p:pic>
        <p:nvPicPr>
          <p:cNvPr id="141" name="Picture 140">
            <a:extLst>
              <a:ext uri="{FF2B5EF4-FFF2-40B4-BE49-F238E27FC236}">
                <a16:creationId xmlns:a16="http://schemas.microsoft.com/office/drawing/2014/main" id="{B6FBD584-D913-B14A-98B5-020D47AB09F4}"/>
              </a:ext>
            </a:extLst>
          </p:cNvPr>
          <p:cNvPicPr>
            <a:picLocks noChangeAspect="1"/>
          </p:cNvPicPr>
          <p:nvPr/>
        </p:nvPicPr>
        <p:blipFill>
          <a:blip r:embed="rId5"/>
          <a:stretch>
            <a:fillRect/>
          </a:stretch>
        </p:blipFill>
        <p:spPr>
          <a:xfrm>
            <a:off x="5623453" y="5560338"/>
            <a:ext cx="694377" cy="694377"/>
          </a:xfrm>
          <a:prstGeom prst="rect">
            <a:avLst/>
          </a:prstGeom>
        </p:spPr>
      </p:pic>
      <p:pic>
        <p:nvPicPr>
          <p:cNvPr id="142" name="Picture 141">
            <a:extLst>
              <a:ext uri="{FF2B5EF4-FFF2-40B4-BE49-F238E27FC236}">
                <a16:creationId xmlns:a16="http://schemas.microsoft.com/office/drawing/2014/main" id="{EF86BBA2-C22A-8447-8B55-586140A770A3}"/>
              </a:ext>
            </a:extLst>
          </p:cNvPr>
          <p:cNvPicPr>
            <a:picLocks noChangeAspect="1"/>
          </p:cNvPicPr>
          <p:nvPr/>
        </p:nvPicPr>
        <p:blipFill>
          <a:blip r:embed="rId6"/>
          <a:stretch>
            <a:fillRect/>
          </a:stretch>
        </p:blipFill>
        <p:spPr>
          <a:xfrm>
            <a:off x="5532584" y="5531576"/>
            <a:ext cx="822358" cy="822358"/>
          </a:xfrm>
          <a:prstGeom prst="rect">
            <a:avLst/>
          </a:prstGeom>
        </p:spPr>
      </p:pic>
    </p:spTree>
    <p:extLst>
      <p:ext uri="{BB962C8B-B14F-4D97-AF65-F5344CB8AC3E}">
        <p14:creationId xmlns:p14="http://schemas.microsoft.com/office/powerpoint/2010/main" val="18507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DC9255-6F89-BA42-A39D-FAB43E312DC2}"/>
              </a:ext>
            </a:extLst>
          </p:cNvPr>
          <p:cNvSpPr>
            <a:spLocks noGrp="1"/>
          </p:cNvSpPr>
          <p:nvPr>
            <p:ph type="title"/>
          </p:nvPr>
        </p:nvSpPr>
        <p:spPr>
          <a:xfrm>
            <a:off x="838200" y="675374"/>
            <a:ext cx="10515600" cy="705065"/>
          </a:xfrm>
          <a:noFill/>
        </p:spPr>
        <p:txBody>
          <a:bodyPr vert="horz" wrap="square" lIns="91440" tIns="45720" rIns="91440" bIns="45720" rtlCol="0" anchor="ctr">
            <a:spAutoFit/>
          </a:bodyPr>
          <a:lstStyle/>
          <a:p>
            <a:r>
              <a:rPr lang="en-US" dirty="0">
                <a:latin typeface="Helvetica" pitchFamily="2" charset="0"/>
              </a:rPr>
              <a:t>Research Question </a:t>
            </a:r>
          </a:p>
        </p:txBody>
      </p:sp>
      <p:sp>
        <p:nvSpPr>
          <p:cNvPr id="5" name="Content Placeholder 2">
            <a:extLst>
              <a:ext uri="{FF2B5EF4-FFF2-40B4-BE49-F238E27FC236}">
                <a16:creationId xmlns:a16="http://schemas.microsoft.com/office/drawing/2014/main" id="{F4BEC4E1-8C13-B340-8E9F-E46E75AEEF71}"/>
              </a:ext>
            </a:extLst>
          </p:cNvPr>
          <p:cNvSpPr>
            <a:spLocks noGrp="1"/>
          </p:cNvSpPr>
          <p:nvPr>
            <p:ph idx="1"/>
          </p:nvPr>
        </p:nvSpPr>
        <p:spPr>
          <a:xfrm>
            <a:off x="1884743" y="4236241"/>
            <a:ext cx="9567441" cy="413114"/>
          </a:xfrm>
        </p:spPr>
        <p:txBody>
          <a:bodyPr>
            <a:normAutofit fontScale="92500" lnSpcReduction="10000"/>
          </a:bodyPr>
          <a:lstStyle/>
          <a:p>
            <a:pPr marL="0" indent="0">
              <a:buNone/>
            </a:pPr>
            <a:r>
              <a:rPr lang="en-US" i="1" dirty="0"/>
              <a:t>Product level sales and returns ? </a:t>
            </a:r>
            <a:endParaRPr lang="en-US" sz="3200" dirty="0"/>
          </a:p>
          <a:p>
            <a:endParaRPr lang="en-US" sz="3200" dirty="0"/>
          </a:p>
          <a:p>
            <a:endParaRPr lang="en-US" sz="3200" dirty="0"/>
          </a:p>
        </p:txBody>
      </p:sp>
      <p:pic>
        <p:nvPicPr>
          <p:cNvPr id="7" name="Picture 6">
            <a:extLst>
              <a:ext uri="{FF2B5EF4-FFF2-40B4-BE49-F238E27FC236}">
                <a16:creationId xmlns:a16="http://schemas.microsoft.com/office/drawing/2014/main" id="{80E8A736-FC29-224F-9BC5-7247127B971F}"/>
              </a:ext>
            </a:extLst>
          </p:cNvPr>
          <p:cNvPicPr>
            <a:picLocks noChangeAspect="1"/>
          </p:cNvPicPr>
          <p:nvPr/>
        </p:nvPicPr>
        <p:blipFill>
          <a:blip r:embed="rId3"/>
          <a:stretch>
            <a:fillRect/>
          </a:stretch>
        </p:blipFill>
        <p:spPr>
          <a:xfrm>
            <a:off x="900895" y="2318280"/>
            <a:ext cx="678084" cy="678084"/>
          </a:xfrm>
          <a:prstGeom prst="rect">
            <a:avLst/>
          </a:prstGeom>
        </p:spPr>
      </p:pic>
      <p:sp>
        <p:nvSpPr>
          <p:cNvPr id="8" name="TextBox 7">
            <a:extLst>
              <a:ext uri="{FF2B5EF4-FFF2-40B4-BE49-F238E27FC236}">
                <a16:creationId xmlns:a16="http://schemas.microsoft.com/office/drawing/2014/main" id="{894080AE-FAD1-6B4B-8A2A-110B42623142}"/>
              </a:ext>
            </a:extLst>
          </p:cNvPr>
          <p:cNvSpPr txBox="1"/>
          <p:nvPr/>
        </p:nvSpPr>
        <p:spPr>
          <a:xfrm>
            <a:off x="900895" y="1411944"/>
            <a:ext cx="9354275" cy="646331"/>
          </a:xfrm>
          <a:prstGeom prst="rect">
            <a:avLst/>
          </a:prstGeom>
          <a:noFill/>
        </p:spPr>
        <p:txBody>
          <a:bodyPr wrap="square" rtlCol="0">
            <a:spAutoFit/>
          </a:bodyPr>
          <a:lstStyle/>
          <a:p>
            <a:r>
              <a:rPr lang="en-US" sz="2800" b="1" dirty="0"/>
              <a:t>What is the impact of implementing </a:t>
            </a:r>
            <a:r>
              <a:rPr lang="en-US" sz="3600" b="1" i="1" dirty="0">
                <a:solidFill>
                  <a:srgbClr val="FF0000"/>
                </a:solidFill>
              </a:rPr>
              <a:t>BOPS</a:t>
            </a:r>
            <a:r>
              <a:rPr lang="en-US" sz="3200" b="1" i="1" dirty="0">
                <a:solidFill>
                  <a:srgbClr val="FF0000"/>
                </a:solidFill>
              </a:rPr>
              <a:t> </a:t>
            </a:r>
            <a:r>
              <a:rPr lang="en-US" sz="3200" b="1" i="1" dirty="0"/>
              <a:t>on</a:t>
            </a:r>
          </a:p>
        </p:txBody>
      </p:sp>
      <p:sp>
        <p:nvSpPr>
          <p:cNvPr id="9" name="TextBox 8">
            <a:extLst>
              <a:ext uri="{FF2B5EF4-FFF2-40B4-BE49-F238E27FC236}">
                <a16:creationId xmlns:a16="http://schemas.microsoft.com/office/drawing/2014/main" id="{B1FC9874-2A7E-5C4C-A00C-BB62AE6FEC4C}"/>
              </a:ext>
            </a:extLst>
          </p:cNvPr>
          <p:cNvSpPr txBox="1"/>
          <p:nvPr/>
        </p:nvSpPr>
        <p:spPr>
          <a:xfrm>
            <a:off x="1800827" y="2371318"/>
            <a:ext cx="6141335" cy="523220"/>
          </a:xfrm>
          <a:prstGeom prst="rect">
            <a:avLst/>
          </a:prstGeom>
          <a:noFill/>
        </p:spPr>
        <p:txBody>
          <a:bodyPr wrap="square" rtlCol="0">
            <a:spAutoFit/>
          </a:bodyPr>
          <a:lstStyle/>
          <a:p>
            <a:r>
              <a:rPr lang="en-US" sz="2800" i="1" dirty="0"/>
              <a:t>Overall online channel sales and return ?</a:t>
            </a:r>
          </a:p>
        </p:txBody>
      </p:sp>
      <p:pic>
        <p:nvPicPr>
          <p:cNvPr id="10" name="Picture 9">
            <a:extLst>
              <a:ext uri="{FF2B5EF4-FFF2-40B4-BE49-F238E27FC236}">
                <a16:creationId xmlns:a16="http://schemas.microsoft.com/office/drawing/2014/main" id="{2C157F2F-D60E-B247-9E8B-EC6EF7976949}"/>
              </a:ext>
            </a:extLst>
          </p:cNvPr>
          <p:cNvPicPr>
            <a:picLocks noChangeAspect="1"/>
          </p:cNvPicPr>
          <p:nvPr/>
        </p:nvPicPr>
        <p:blipFill>
          <a:blip r:embed="rId4"/>
          <a:stretch>
            <a:fillRect/>
          </a:stretch>
        </p:blipFill>
        <p:spPr>
          <a:xfrm>
            <a:off x="900895" y="3138464"/>
            <a:ext cx="740780" cy="678085"/>
          </a:xfrm>
          <a:prstGeom prst="rect">
            <a:avLst/>
          </a:prstGeom>
        </p:spPr>
      </p:pic>
      <p:sp>
        <p:nvSpPr>
          <p:cNvPr id="13" name="TextBox 12">
            <a:extLst>
              <a:ext uri="{FF2B5EF4-FFF2-40B4-BE49-F238E27FC236}">
                <a16:creationId xmlns:a16="http://schemas.microsoft.com/office/drawing/2014/main" id="{77DA88B9-F360-8246-8425-9CAE8E8D5765}"/>
              </a:ext>
            </a:extLst>
          </p:cNvPr>
          <p:cNvSpPr txBox="1"/>
          <p:nvPr/>
        </p:nvSpPr>
        <p:spPr>
          <a:xfrm>
            <a:off x="1796005" y="3237090"/>
            <a:ext cx="8599990" cy="523220"/>
          </a:xfrm>
          <a:prstGeom prst="rect">
            <a:avLst/>
          </a:prstGeom>
          <a:noFill/>
        </p:spPr>
        <p:txBody>
          <a:bodyPr wrap="square" rtlCol="0">
            <a:spAutoFit/>
          </a:bodyPr>
          <a:lstStyle>
            <a:defPPr>
              <a:defRPr lang="en-US"/>
            </a:defPPr>
            <a:lvl1pPr>
              <a:defRPr sz="2800" i="1"/>
            </a:lvl1pPr>
          </a:lstStyle>
          <a:p>
            <a:r>
              <a:rPr lang="en-US" dirty="0"/>
              <a:t>Online customer purchase and return behavior?</a:t>
            </a:r>
          </a:p>
        </p:txBody>
      </p:sp>
      <p:pic>
        <p:nvPicPr>
          <p:cNvPr id="15" name="Picture 14">
            <a:extLst>
              <a:ext uri="{FF2B5EF4-FFF2-40B4-BE49-F238E27FC236}">
                <a16:creationId xmlns:a16="http://schemas.microsoft.com/office/drawing/2014/main" id="{C855BD9C-6656-E646-83AB-D3B24134893F}"/>
              </a:ext>
            </a:extLst>
          </p:cNvPr>
          <p:cNvPicPr>
            <a:picLocks noChangeAspect="1"/>
          </p:cNvPicPr>
          <p:nvPr/>
        </p:nvPicPr>
        <p:blipFill>
          <a:blip r:embed="rId5"/>
          <a:stretch>
            <a:fillRect/>
          </a:stretch>
        </p:blipFill>
        <p:spPr>
          <a:xfrm>
            <a:off x="739815" y="3875914"/>
            <a:ext cx="1144928" cy="954076"/>
          </a:xfrm>
          <a:prstGeom prst="rect">
            <a:avLst/>
          </a:prstGeom>
        </p:spPr>
      </p:pic>
    </p:spTree>
    <p:extLst>
      <p:ext uri="{BB962C8B-B14F-4D97-AF65-F5344CB8AC3E}">
        <p14:creationId xmlns:p14="http://schemas.microsoft.com/office/powerpoint/2010/main" val="102956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550937-3451-DA44-B029-1FA28C49FECB}"/>
              </a:ext>
            </a:extLst>
          </p:cNvPr>
          <p:cNvGrpSpPr/>
          <p:nvPr/>
        </p:nvGrpSpPr>
        <p:grpSpPr>
          <a:xfrm>
            <a:off x="1528321" y="1027906"/>
            <a:ext cx="9135358" cy="4802187"/>
            <a:chOff x="202021" y="1690688"/>
            <a:chExt cx="9135358" cy="4802187"/>
          </a:xfrm>
        </p:grpSpPr>
        <p:graphicFrame>
          <p:nvGraphicFramePr>
            <p:cNvPr id="5" name="Diagram 4">
              <a:extLst>
                <a:ext uri="{FF2B5EF4-FFF2-40B4-BE49-F238E27FC236}">
                  <a16:creationId xmlns:a16="http://schemas.microsoft.com/office/drawing/2014/main" id="{B0C08CA5-5C7A-1546-87A5-726251524917}"/>
                </a:ext>
              </a:extLst>
            </p:cNvPr>
            <p:cNvGraphicFramePr/>
            <p:nvPr>
              <p:extLst>
                <p:ext uri="{D42A27DB-BD31-4B8C-83A1-F6EECF244321}">
                  <p14:modId xmlns:p14="http://schemas.microsoft.com/office/powerpoint/2010/main" val="1027555571"/>
                </p:ext>
              </p:extLst>
            </p:nvPr>
          </p:nvGraphicFramePr>
          <p:xfrm>
            <a:off x="202021" y="1690688"/>
            <a:ext cx="9135358"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5EE94BF-18DF-D748-8689-F2401D2C122E}"/>
                </a:ext>
              </a:extLst>
            </p:cNvPr>
            <p:cNvSpPr txBox="1"/>
            <p:nvPr/>
          </p:nvSpPr>
          <p:spPr>
            <a:xfrm>
              <a:off x="1678580" y="3414672"/>
              <a:ext cx="2488559" cy="1508105"/>
            </a:xfrm>
            <a:prstGeom prst="rect">
              <a:avLst/>
            </a:prstGeom>
            <a:noFill/>
          </p:spPr>
          <p:txBody>
            <a:bodyPr wrap="square" rtlCol="0">
              <a:spAutoFit/>
            </a:bodyPr>
            <a:lstStyle/>
            <a:p>
              <a:r>
                <a:rPr lang="en-US" sz="2000" b="1" i="1" dirty="0">
                  <a:solidFill>
                    <a:schemeClr val="bg1"/>
                  </a:solidFill>
                </a:rPr>
                <a:t>Key data of interest</a:t>
              </a:r>
            </a:p>
            <a:p>
              <a:pPr marL="285750" indent="-285750">
                <a:buFont typeface="Wingdings" pitchFamily="2" charset="2"/>
                <a:buChar char="Ø"/>
              </a:pPr>
              <a:r>
                <a:rPr lang="en-US" b="1" i="1" dirty="0">
                  <a:solidFill>
                    <a:schemeClr val="bg1"/>
                  </a:solidFill>
                </a:rPr>
                <a:t>Sales Quantity</a:t>
              </a:r>
            </a:p>
            <a:p>
              <a:pPr marL="285750" indent="-285750">
                <a:buFont typeface="Wingdings" pitchFamily="2" charset="2"/>
                <a:buChar char="Ø"/>
              </a:pPr>
              <a:r>
                <a:rPr lang="en-US" b="1" i="1" dirty="0">
                  <a:solidFill>
                    <a:schemeClr val="bg1"/>
                  </a:solidFill>
                </a:rPr>
                <a:t>Sales Value</a:t>
              </a:r>
            </a:p>
            <a:p>
              <a:pPr marL="342900" indent="-342900">
                <a:buFont typeface="Wingdings" pitchFamily="2" charset="2"/>
                <a:buChar char="Ø"/>
              </a:pPr>
              <a:r>
                <a:rPr lang="en-US" b="1" i="1" dirty="0">
                  <a:solidFill>
                    <a:schemeClr val="bg1"/>
                  </a:solidFill>
                </a:rPr>
                <a:t>Return Quantity</a:t>
              </a:r>
            </a:p>
            <a:p>
              <a:pPr marL="342900" indent="-342900">
                <a:buFont typeface="Wingdings" pitchFamily="2" charset="2"/>
                <a:buChar char="Ø"/>
              </a:pPr>
              <a:r>
                <a:rPr lang="en-US" b="1" i="1" dirty="0">
                  <a:solidFill>
                    <a:schemeClr val="bg1"/>
                  </a:solidFill>
                </a:rPr>
                <a:t>Return Value</a:t>
              </a:r>
            </a:p>
          </p:txBody>
        </p:sp>
      </p:grpSp>
      <p:sp>
        <p:nvSpPr>
          <p:cNvPr id="7" name="Title 1">
            <a:extLst>
              <a:ext uri="{FF2B5EF4-FFF2-40B4-BE49-F238E27FC236}">
                <a16:creationId xmlns:a16="http://schemas.microsoft.com/office/drawing/2014/main" id="{AE71081E-9F49-2743-9E1E-DC7938A7067B}"/>
              </a:ext>
            </a:extLst>
          </p:cNvPr>
          <p:cNvSpPr>
            <a:spLocks noGrp="1"/>
          </p:cNvSpPr>
          <p:nvPr>
            <p:ph type="title"/>
          </p:nvPr>
        </p:nvSpPr>
        <p:spPr>
          <a:xfrm>
            <a:off x="838200" y="675374"/>
            <a:ext cx="10515600" cy="705065"/>
          </a:xfrm>
          <a:noFill/>
        </p:spPr>
        <p:txBody>
          <a:bodyPr vert="horz" wrap="square" lIns="91440" tIns="45720" rIns="91440" bIns="45720" rtlCol="0" anchor="ctr">
            <a:spAutoFit/>
          </a:bodyPr>
          <a:lstStyle/>
          <a:p>
            <a:r>
              <a:rPr lang="en-US" dirty="0">
                <a:latin typeface="Helvetica" pitchFamily="2" charset="0"/>
              </a:rPr>
              <a:t>Data Overview</a:t>
            </a:r>
          </a:p>
        </p:txBody>
      </p:sp>
      <p:sp>
        <p:nvSpPr>
          <p:cNvPr id="8" name="Rectangle 7">
            <a:extLst>
              <a:ext uri="{FF2B5EF4-FFF2-40B4-BE49-F238E27FC236}">
                <a16:creationId xmlns:a16="http://schemas.microsoft.com/office/drawing/2014/main" id="{67522D39-6F2D-5641-9D38-DA20EC3FE2F2}"/>
              </a:ext>
            </a:extLst>
          </p:cNvPr>
          <p:cNvSpPr/>
          <p:nvPr/>
        </p:nvSpPr>
        <p:spPr>
          <a:xfrm>
            <a:off x="7367098" y="2860356"/>
            <a:ext cx="2153752" cy="830997"/>
          </a:xfrm>
          <a:prstGeom prst="rect">
            <a:avLst/>
          </a:prstGeom>
        </p:spPr>
        <p:txBody>
          <a:bodyPr wrap="square">
            <a:spAutoFit/>
          </a:bodyPr>
          <a:lstStyle/>
          <a:p>
            <a:pPr lvl="0"/>
            <a:r>
              <a:rPr lang="en-US" sz="1600" b="1" dirty="0"/>
              <a:t>Purchase by </a:t>
            </a:r>
          </a:p>
          <a:p>
            <a:pPr lvl="0"/>
            <a:r>
              <a:rPr lang="en-US" sz="1600" b="1" dirty="0"/>
              <a:t>1: BOPS</a:t>
            </a:r>
          </a:p>
          <a:p>
            <a:pPr lvl="0"/>
            <a:r>
              <a:rPr lang="en-US" sz="1600" b="1" dirty="0"/>
              <a:t>0: Home delivery</a:t>
            </a:r>
          </a:p>
        </p:txBody>
      </p:sp>
      <p:sp>
        <p:nvSpPr>
          <p:cNvPr id="9" name="Rectangle 8">
            <a:extLst>
              <a:ext uri="{FF2B5EF4-FFF2-40B4-BE49-F238E27FC236}">
                <a16:creationId xmlns:a16="http://schemas.microsoft.com/office/drawing/2014/main" id="{2AD58C19-C267-E047-B200-FBDF91B4E4ED}"/>
              </a:ext>
            </a:extLst>
          </p:cNvPr>
          <p:cNvSpPr/>
          <p:nvPr/>
        </p:nvSpPr>
        <p:spPr>
          <a:xfrm>
            <a:off x="7064623" y="1621447"/>
            <a:ext cx="2208212" cy="830997"/>
          </a:xfrm>
          <a:prstGeom prst="rect">
            <a:avLst/>
          </a:prstGeom>
        </p:spPr>
        <p:txBody>
          <a:bodyPr wrap="square">
            <a:spAutoFit/>
          </a:bodyPr>
          <a:lstStyle/>
          <a:p>
            <a:pPr lvl="0"/>
            <a:r>
              <a:rPr lang="en-US" sz="1600" b="1" dirty="0"/>
              <a:t>Time period BOPS is</a:t>
            </a:r>
          </a:p>
          <a:p>
            <a:pPr lvl="0"/>
            <a:r>
              <a:rPr lang="en-US" sz="1600" b="1" dirty="0"/>
              <a:t>1: Available</a:t>
            </a:r>
          </a:p>
          <a:p>
            <a:pPr lvl="0"/>
            <a:r>
              <a:rPr lang="en-US" sz="1600" b="1" dirty="0"/>
              <a:t>0: Not</a:t>
            </a:r>
          </a:p>
        </p:txBody>
      </p:sp>
      <p:sp>
        <p:nvSpPr>
          <p:cNvPr id="10" name="Rectangle 9">
            <a:extLst>
              <a:ext uri="{FF2B5EF4-FFF2-40B4-BE49-F238E27FC236}">
                <a16:creationId xmlns:a16="http://schemas.microsoft.com/office/drawing/2014/main" id="{63E47E34-0881-4F49-9496-437941807888}"/>
              </a:ext>
            </a:extLst>
          </p:cNvPr>
          <p:cNvSpPr/>
          <p:nvPr/>
        </p:nvSpPr>
        <p:spPr>
          <a:xfrm>
            <a:off x="8048057" y="3999689"/>
            <a:ext cx="1908070" cy="830997"/>
          </a:xfrm>
          <a:prstGeom prst="rect">
            <a:avLst/>
          </a:prstGeom>
        </p:spPr>
        <p:txBody>
          <a:bodyPr wrap="square">
            <a:spAutoFit/>
          </a:bodyPr>
          <a:lstStyle/>
          <a:p>
            <a:pPr lvl="0"/>
            <a:r>
              <a:rPr lang="en-US" sz="1600" b="1" dirty="0"/>
              <a:t>Customer uses Bops when available</a:t>
            </a:r>
          </a:p>
          <a:p>
            <a:pPr lvl="0"/>
            <a:r>
              <a:rPr lang="en-US" sz="1600" b="1" dirty="0"/>
              <a:t>1: Yes 0: No</a:t>
            </a:r>
          </a:p>
        </p:txBody>
      </p:sp>
      <p:sp>
        <p:nvSpPr>
          <p:cNvPr id="11" name="Rectangle 10">
            <a:extLst>
              <a:ext uri="{FF2B5EF4-FFF2-40B4-BE49-F238E27FC236}">
                <a16:creationId xmlns:a16="http://schemas.microsoft.com/office/drawing/2014/main" id="{38C91E8D-1910-B642-BA13-9A7CE8939B5D}"/>
              </a:ext>
            </a:extLst>
          </p:cNvPr>
          <p:cNvSpPr/>
          <p:nvPr/>
        </p:nvSpPr>
        <p:spPr>
          <a:xfrm>
            <a:off x="6932137" y="5108978"/>
            <a:ext cx="3023990" cy="830997"/>
          </a:xfrm>
          <a:prstGeom prst="rect">
            <a:avLst/>
          </a:prstGeom>
        </p:spPr>
        <p:txBody>
          <a:bodyPr wrap="square">
            <a:spAutoFit/>
          </a:bodyPr>
          <a:lstStyle/>
          <a:p>
            <a:pPr algn="just"/>
            <a:r>
              <a:rPr lang="en-US" sz="1600" b="1" dirty="0"/>
              <a:t>21 products such as bridal, solitaires, beads, diamond fashion, specialized jewelry etc. </a:t>
            </a:r>
          </a:p>
        </p:txBody>
      </p:sp>
      <p:sp>
        <p:nvSpPr>
          <p:cNvPr id="13" name="Oval 12">
            <a:extLst>
              <a:ext uri="{FF2B5EF4-FFF2-40B4-BE49-F238E27FC236}">
                <a16:creationId xmlns:a16="http://schemas.microsoft.com/office/drawing/2014/main" id="{D8EDCC05-8C8C-CC4A-9319-798FDC0A8321}"/>
              </a:ext>
            </a:extLst>
          </p:cNvPr>
          <p:cNvSpPr/>
          <p:nvPr/>
        </p:nvSpPr>
        <p:spPr>
          <a:xfrm>
            <a:off x="3997905" y="5086050"/>
            <a:ext cx="1261959" cy="1224928"/>
          </a:xfrm>
          <a:prstGeom prst="ellipse">
            <a:avLst/>
          </a:prstGeom>
          <a:solidFill>
            <a:srgbClr val="ADCED6"/>
          </a:solidFill>
          <a:ln>
            <a:noFill/>
          </a:ln>
          <a:effectLst/>
          <a:scene3d>
            <a:camera prst="orthographicFront"/>
            <a:lightRig rig="threePt" dir="t">
              <a:rot lat="0" lon="0" rev="7500000"/>
            </a:lightRig>
          </a:scene3d>
          <a:sp3d prstMaterial="plastic">
            <a:bevelT w="127000" h="25400" prst="relaxedInset"/>
          </a:sp3d>
        </p:spPr>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sz="2000" dirty="0">
                <a:latin typeface="Calibri" panose="020F0502020204030204"/>
              </a:rPr>
              <a:t>Store_</a:t>
            </a:r>
          </a:p>
          <a:p>
            <a:pPr algn="ctr" defTabSz="889000">
              <a:lnSpc>
                <a:spcPct val="90000"/>
              </a:lnSpc>
              <a:spcBef>
                <a:spcPct val="0"/>
              </a:spcBef>
              <a:spcAft>
                <a:spcPct val="35000"/>
              </a:spcAft>
            </a:pPr>
            <a:r>
              <a:rPr lang="en-US" sz="2000" dirty="0">
                <a:latin typeface="Calibri" panose="020F0502020204030204"/>
              </a:rPr>
              <a:t>number</a:t>
            </a:r>
          </a:p>
        </p:txBody>
      </p:sp>
      <p:cxnSp>
        <p:nvCxnSpPr>
          <p:cNvPr id="15" name="Straight Connector 14">
            <a:extLst>
              <a:ext uri="{FF2B5EF4-FFF2-40B4-BE49-F238E27FC236}">
                <a16:creationId xmlns:a16="http://schemas.microsoft.com/office/drawing/2014/main" id="{972805D3-7C9E-9F41-B340-89AE0451C498}"/>
              </a:ext>
            </a:extLst>
          </p:cNvPr>
          <p:cNvCxnSpPr/>
          <p:nvPr/>
        </p:nvCxnSpPr>
        <p:spPr>
          <a:xfrm flipV="1">
            <a:off x="4625788" y="4518212"/>
            <a:ext cx="322730" cy="590766"/>
          </a:xfrm>
          <a:prstGeom prst="line">
            <a:avLst/>
          </a:prstGeom>
          <a:ln>
            <a:solidFill>
              <a:srgbClr val="FA96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F0BE273-1B96-A14D-A3D0-870BBD812266}"/>
              </a:ext>
            </a:extLst>
          </p:cNvPr>
          <p:cNvSpPr/>
          <p:nvPr/>
        </p:nvSpPr>
        <p:spPr>
          <a:xfrm>
            <a:off x="5090924" y="5972424"/>
            <a:ext cx="2276174" cy="338554"/>
          </a:xfrm>
          <a:prstGeom prst="rect">
            <a:avLst/>
          </a:prstGeom>
        </p:spPr>
        <p:txBody>
          <a:bodyPr wrap="square">
            <a:spAutoFit/>
          </a:bodyPr>
          <a:lstStyle/>
          <a:p>
            <a:pPr algn="just"/>
            <a:r>
              <a:rPr lang="en-US" sz="1600" b="1" dirty="0"/>
              <a:t>Unique online store ID</a:t>
            </a:r>
          </a:p>
        </p:txBody>
      </p:sp>
    </p:spTree>
    <p:extLst>
      <p:ext uri="{BB962C8B-B14F-4D97-AF65-F5344CB8AC3E}">
        <p14:creationId xmlns:p14="http://schemas.microsoft.com/office/powerpoint/2010/main" val="200022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8720D6-4C61-C540-A148-66BBE92475F8}"/>
              </a:ext>
            </a:extLst>
          </p:cNvPr>
          <p:cNvSpPr>
            <a:spLocks noGrp="1"/>
          </p:cNvSpPr>
          <p:nvPr>
            <p:ph type="title"/>
          </p:nvPr>
        </p:nvSpPr>
        <p:spPr>
          <a:xfrm>
            <a:off x="838200" y="675374"/>
            <a:ext cx="10515600" cy="705065"/>
          </a:xfrm>
          <a:noFill/>
        </p:spPr>
        <p:txBody>
          <a:bodyPr vert="horz" wrap="square" lIns="91440" tIns="45720" rIns="91440" bIns="45720" rtlCol="0" anchor="ctr">
            <a:spAutoFit/>
          </a:bodyPr>
          <a:lstStyle/>
          <a:p>
            <a:r>
              <a:rPr lang="en-US" dirty="0">
                <a:latin typeface="Helvetica" pitchFamily="2" charset="0"/>
              </a:rPr>
              <a:t>Analysis: </a:t>
            </a:r>
            <a:r>
              <a:rPr lang="en-US" sz="2800" dirty="0">
                <a:solidFill>
                  <a:srgbClr val="4096A7"/>
                </a:solidFill>
                <a:latin typeface="Helvetica" pitchFamily="2" charset="0"/>
              </a:rPr>
              <a:t>Overall Channel Sales</a:t>
            </a:r>
            <a:endParaRPr lang="en-US" dirty="0">
              <a:solidFill>
                <a:srgbClr val="4096A7"/>
              </a:solidFill>
              <a:latin typeface="Helvetica" pitchFamily="2" charset="0"/>
            </a:endParaRPr>
          </a:p>
        </p:txBody>
      </p:sp>
      <p:sp>
        <p:nvSpPr>
          <p:cNvPr id="14" name="Rectangle 13">
            <a:extLst>
              <a:ext uri="{FF2B5EF4-FFF2-40B4-BE49-F238E27FC236}">
                <a16:creationId xmlns:a16="http://schemas.microsoft.com/office/drawing/2014/main" id="{E6613957-F879-6142-AE0B-DCE764514588}"/>
              </a:ext>
            </a:extLst>
          </p:cNvPr>
          <p:cNvSpPr/>
          <p:nvPr/>
        </p:nvSpPr>
        <p:spPr>
          <a:xfrm>
            <a:off x="1548384" y="3750295"/>
            <a:ext cx="9936480" cy="2369880"/>
          </a:xfrm>
          <a:prstGeom prst="rect">
            <a:avLst/>
          </a:prstGeom>
        </p:spPr>
        <p:txBody>
          <a:bodyPr wrap="square">
            <a:spAutoFit/>
          </a:bodyPr>
          <a:lstStyle/>
          <a:p>
            <a:pPr algn="just"/>
            <a:r>
              <a:rPr lang="en-US" sz="2000" b="1" i="1" dirty="0">
                <a:solidFill>
                  <a:srgbClr val="FF0000"/>
                </a:solidFill>
              </a:rPr>
              <a:t>Overall sales value and quantity depicted counter intuitive* results with a decrease!</a:t>
            </a:r>
          </a:p>
          <a:p>
            <a:pPr algn="just"/>
            <a:r>
              <a:rPr lang="en-US" b="1" dirty="0"/>
              <a:t>Likely reason: </a:t>
            </a:r>
            <a:r>
              <a:rPr lang="en-US" dirty="0"/>
              <a:t>Knowledge of availability of product (jewelry - highly priced! ) in store location increases the inclination to see, trust and then buy products at that physical store, leading to increased physical store sales and decreased online sales.</a:t>
            </a:r>
          </a:p>
          <a:p>
            <a:pPr marL="285750" indent="-285750" algn="just">
              <a:buFont typeface="Arial" panose="020B0604020202020204" pitchFamily="34" charset="0"/>
              <a:buChar char="•"/>
            </a:pPr>
            <a:endParaRPr lang="en-US" i="1" dirty="0"/>
          </a:p>
          <a:p>
            <a:pPr algn="just"/>
            <a:r>
              <a:rPr lang="en-US" sz="2000" b="1" i="1" dirty="0">
                <a:solidFill>
                  <a:srgbClr val="FF0000"/>
                </a:solidFill>
              </a:rPr>
              <a:t>Product level sales decrease is comparatively less and depicting a clearer picture!</a:t>
            </a:r>
          </a:p>
          <a:p>
            <a:pPr algn="just"/>
            <a:r>
              <a:rPr lang="en-US" b="1" dirty="0"/>
              <a:t>Likely reason: </a:t>
            </a:r>
            <a:r>
              <a:rPr lang="en-US" dirty="0"/>
              <a:t>Product category is explaining the variation in sales value and return value even better due to more sample observations.</a:t>
            </a:r>
          </a:p>
        </p:txBody>
      </p:sp>
      <p:graphicFrame>
        <p:nvGraphicFramePr>
          <p:cNvPr id="3" name="Table 2">
            <a:extLst>
              <a:ext uri="{FF2B5EF4-FFF2-40B4-BE49-F238E27FC236}">
                <a16:creationId xmlns:a16="http://schemas.microsoft.com/office/drawing/2014/main" id="{86A5C364-3BC3-A74F-A4BF-8B6D19C6B6FC}"/>
              </a:ext>
            </a:extLst>
          </p:cNvPr>
          <p:cNvGraphicFramePr>
            <a:graphicFrameLocks noGrp="1"/>
          </p:cNvGraphicFramePr>
          <p:nvPr>
            <p:extLst>
              <p:ext uri="{D42A27DB-BD31-4B8C-83A1-F6EECF244321}">
                <p14:modId xmlns:p14="http://schemas.microsoft.com/office/powerpoint/2010/main" val="167028807"/>
              </p:ext>
            </p:extLst>
          </p:nvPr>
        </p:nvGraphicFramePr>
        <p:xfrm>
          <a:off x="838199" y="1628246"/>
          <a:ext cx="10515599" cy="1508760"/>
        </p:xfrm>
        <a:graphic>
          <a:graphicData uri="http://schemas.openxmlformats.org/drawingml/2006/table">
            <a:tbl>
              <a:tblPr firstRow="1" bandRow="1">
                <a:tableStyleId>{5C22544A-7EE6-4342-B048-85BDC9FD1C3A}</a:tableStyleId>
              </a:tblPr>
              <a:tblGrid>
                <a:gridCol w="3373965">
                  <a:extLst>
                    <a:ext uri="{9D8B030D-6E8A-4147-A177-3AD203B41FA5}">
                      <a16:colId xmlns:a16="http://schemas.microsoft.com/office/drawing/2014/main" val="3887715623"/>
                    </a:ext>
                  </a:extLst>
                </a:gridCol>
                <a:gridCol w="3406010">
                  <a:extLst>
                    <a:ext uri="{9D8B030D-6E8A-4147-A177-3AD203B41FA5}">
                      <a16:colId xmlns:a16="http://schemas.microsoft.com/office/drawing/2014/main" val="4026072555"/>
                    </a:ext>
                  </a:extLst>
                </a:gridCol>
                <a:gridCol w="3735624">
                  <a:extLst>
                    <a:ext uri="{9D8B030D-6E8A-4147-A177-3AD203B41FA5}">
                      <a16:colId xmlns:a16="http://schemas.microsoft.com/office/drawing/2014/main" val="2034960164"/>
                    </a:ext>
                  </a:extLst>
                </a:gridCol>
              </a:tblGrid>
              <a:tr h="370840">
                <a:tc gridSpan="3">
                  <a:txBody>
                    <a:bodyPr/>
                    <a:lstStyle/>
                    <a:p>
                      <a:pPr algn="ctr"/>
                      <a:r>
                        <a:rPr lang="en-US" sz="2000" dirty="0"/>
                        <a:t>Impact on Sales after BOPS Implementation</a:t>
                      </a:r>
                    </a:p>
                  </a:txBody>
                  <a:tcPr>
                    <a:solidFill>
                      <a:srgbClr val="4096A7"/>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83009757"/>
                  </a:ext>
                </a:extLst>
              </a:tr>
              <a:tr h="370840">
                <a:tc>
                  <a:txBody>
                    <a:bodyPr/>
                    <a:lstStyle/>
                    <a:p>
                      <a:endParaRPr lang="en-US" i="1" dirty="0"/>
                    </a:p>
                  </a:txBody>
                  <a:tcPr>
                    <a:solidFill>
                      <a:srgbClr val="4096A7"/>
                    </a:solidFill>
                  </a:tcPr>
                </a:tc>
                <a:tc>
                  <a:txBody>
                    <a:bodyPr/>
                    <a:lstStyle/>
                    <a:p>
                      <a:pPr marL="0" algn="ctr" defTabSz="914400" rtl="0" eaLnBrk="1" latinLnBrk="0" hangingPunct="1"/>
                      <a:r>
                        <a:rPr lang="en-US" sz="1800" b="0" i="1" kern="1200" dirty="0">
                          <a:solidFill>
                            <a:schemeClr val="lt1"/>
                          </a:solidFill>
                          <a:latin typeface="+mn-lt"/>
                          <a:ea typeface="+mn-ea"/>
                          <a:cs typeface="+mn-cs"/>
                        </a:rPr>
                        <a:t>Sales ( in $ value)</a:t>
                      </a:r>
                    </a:p>
                  </a:txBody>
                  <a:tcPr>
                    <a:solidFill>
                      <a:srgbClr val="4096A7"/>
                    </a:solidFill>
                  </a:tcPr>
                </a:tc>
                <a:tc>
                  <a:txBody>
                    <a:bodyPr/>
                    <a:lstStyle/>
                    <a:p>
                      <a:pPr marL="0" algn="ctr" defTabSz="914400" rtl="0" eaLnBrk="1" latinLnBrk="0" hangingPunct="1"/>
                      <a:r>
                        <a:rPr lang="en-US" sz="1800" b="0" i="1" kern="1200" dirty="0">
                          <a:solidFill>
                            <a:schemeClr val="lt1"/>
                          </a:solidFill>
                          <a:latin typeface="+mn-lt"/>
                          <a:ea typeface="+mn-ea"/>
                          <a:cs typeface="+mn-cs"/>
                        </a:rPr>
                        <a:t>Sales ( in quantity)</a:t>
                      </a:r>
                    </a:p>
                  </a:txBody>
                  <a:tcPr>
                    <a:solidFill>
                      <a:srgbClr val="4096A7"/>
                    </a:solidFill>
                  </a:tcPr>
                </a:tc>
                <a:extLst>
                  <a:ext uri="{0D108BD9-81ED-4DB2-BD59-A6C34878D82A}">
                    <a16:rowId xmlns:a16="http://schemas.microsoft.com/office/drawing/2014/main" val="1561691358"/>
                  </a:ext>
                </a:extLst>
              </a:tr>
              <a:tr h="370840">
                <a:tc>
                  <a:txBody>
                    <a:bodyPr/>
                    <a:lstStyle/>
                    <a:p>
                      <a:r>
                        <a:rPr lang="en-US" sz="1800" b="0" i="1" kern="1200" dirty="0">
                          <a:solidFill>
                            <a:schemeClr val="lt1"/>
                          </a:solidFill>
                          <a:latin typeface="+mn-lt"/>
                          <a:ea typeface="+mn-ea"/>
                          <a:cs typeface="+mn-cs"/>
                        </a:rPr>
                        <a:t>Overall Impact</a:t>
                      </a:r>
                    </a:p>
                  </a:txBody>
                  <a:tcPr>
                    <a:solidFill>
                      <a:srgbClr val="4096A7"/>
                    </a:solidFill>
                  </a:tcPr>
                </a:tc>
                <a:tc>
                  <a:txBody>
                    <a:bodyPr/>
                    <a:lstStyle/>
                    <a:p>
                      <a:r>
                        <a:rPr lang="en-US" dirty="0"/>
                        <a:t>49.4% Decrease</a:t>
                      </a:r>
                    </a:p>
                  </a:txBody>
                  <a:tcPr>
                    <a:solidFill>
                      <a:schemeClr val="bg1">
                        <a:lumMod val="85000"/>
                        <a:alpha val="38824"/>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33.3% Decrease</a:t>
                      </a:r>
                    </a:p>
                  </a:txBody>
                  <a:tcPr>
                    <a:solidFill>
                      <a:schemeClr val="bg1">
                        <a:lumMod val="85000"/>
                        <a:alpha val="38824"/>
                      </a:schemeClr>
                    </a:solidFill>
                  </a:tcPr>
                </a:tc>
                <a:extLst>
                  <a:ext uri="{0D108BD9-81ED-4DB2-BD59-A6C34878D82A}">
                    <a16:rowId xmlns:a16="http://schemas.microsoft.com/office/drawing/2014/main" val="1153437640"/>
                  </a:ext>
                </a:extLst>
              </a:tr>
              <a:tr h="370840">
                <a:tc>
                  <a:txBody>
                    <a:bodyPr/>
                    <a:lstStyle/>
                    <a:p>
                      <a:pPr marL="0" algn="l" defTabSz="914400" rtl="0" eaLnBrk="1" latinLnBrk="0" hangingPunct="1"/>
                      <a:r>
                        <a:rPr lang="en-US" sz="1800" b="0" i="1" kern="1200" dirty="0">
                          <a:solidFill>
                            <a:schemeClr val="lt1"/>
                          </a:solidFill>
                          <a:latin typeface="+mn-lt"/>
                          <a:ea typeface="+mn-ea"/>
                          <a:cs typeface="+mn-cs"/>
                        </a:rPr>
                        <a:t>Product Level Impact</a:t>
                      </a:r>
                    </a:p>
                  </a:txBody>
                  <a:tcPr>
                    <a:solidFill>
                      <a:srgbClr val="4096A7"/>
                    </a:solidFill>
                  </a:tcPr>
                </a:tc>
                <a:tc>
                  <a:txBody>
                    <a:bodyPr/>
                    <a:lstStyle/>
                    <a:p>
                      <a:r>
                        <a:rPr lang="en-US" dirty="0"/>
                        <a:t>28.8 % Decrease</a:t>
                      </a:r>
                    </a:p>
                  </a:txBody>
                  <a:tcPr>
                    <a:solidFill>
                      <a:schemeClr val="bg1">
                        <a:lumMod val="85000"/>
                        <a:alpha val="38824"/>
                      </a:schemeClr>
                    </a:solidFill>
                  </a:tcPr>
                </a:tc>
                <a:tc>
                  <a:txBody>
                    <a:bodyPr/>
                    <a:lstStyle/>
                    <a:p>
                      <a:r>
                        <a:rPr lang="en-US" dirty="0"/>
                        <a:t>31.66% Decrease</a:t>
                      </a:r>
                    </a:p>
                  </a:txBody>
                  <a:tcPr>
                    <a:solidFill>
                      <a:schemeClr val="bg1">
                        <a:lumMod val="85000"/>
                        <a:alpha val="38824"/>
                      </a:schemeClr>
                    </a:solidFill>
                  </a:tcPr>
                </a:tc>
                <a:extLst>
                  <a:ext uri="{0D108BD9-81ED-4DB2-BD59-A6C34878D82A}">
                    <a16:rowId xmlns:a16="http://schemas.microsoft.com/office/drawing/2014/main" val="3570080718"/>
                  </a:ext>
                </a:extLst>
              </a:tr>
            </a:tbl>
          </a:graphicData>
        </a:graphic>
      </p:graphicFrame>
      <p:pic>
        <p:nvPicPr>
          <p:cNvPr id="11" name="Picture 10">
            <a:extLst>
              <a:ext uri="{FF2B5EF4-FFF2-40B4-BE49-F238E27FC236}">
                <a16:creationId xmlns:a16="http://schemas.microsoft.com/office/drawing/2014/main" id="{C58AEF6C-1BDB-5E45-9AC1-8964BED2EE69}"/>
              </a:ext>
            </a:extLst>
          </p:cNvPr>
          <p:cNvPicPr>
            <a:picLocks noChangeAspect="1"/>
          </p:cNvPicPr>
          <p:nvPr/>
        </p:nvPicPr>
        <p:blipFill>
          <a:blip r:embed="rId3"/>
          <a:stretch>
            <a:fillRect/>
          </a:stretch>
        </p:blipFill>
        <p:spPr>
          <a:xfrm>
            <a:off x="556935" y="4889100"/>
            <a:ext cx="1144928" cy="954076"/>
          </a:xfrm>
          <a:prstGeom prst="rect">
            <a:avLst/>
          </a:prstGeom>
        </p:spPr>
      </p:pic>
      <p:pic>
        <p:nvPicPr>
          <p:cNvPr id="12" name="Picture 11">
            <a:extLst>
              <a:ext uri="{FF2B5EF4-FFF2-40B4-BE49-F238E27FC236}">
                <a16:creationId xmlns:a16="http://schemas.microsoft.com/office/drawing/2014/main" id="{676C4321-F00F-ED47-9D31-19FD7EC13981}"/>
              </a:ext>
            </a:extLst>
          </p:cNvPr>
          <p:cNvPicPr>
            <a:picLocks noChangeAspect="1"/>
          </p:cNvPicPr>
          <p:nvPr/>
        </p:nvPicPr>
        <p:blipFill>
          <a:blip r:embed="rId4"/>
          <a:stretch>
            <a:fillRect/>
          </a:stretch>
        </p:blipFill>
        <p:spPr>
          <a:xfrm>
            <a:off x="790357" y="3821019"/>
            <a:ext cx="678084" cy="678084"/>
          </a:xfrm>
          <a:prstGeom prst="rect">
            <a:avLst/>
          </a:prstGeom>
        </p:spPr>
      </p:pic>
    </p:spTree>
    <p:extLst>
      <p:ext uri="{BB962C8B-B14F-4D97-AF65-F5344CB8AC3E}">
        <p14:creationId xmlns:p14="http://schemas.microsoft.com/office/powerpoint/2010/main" val="211293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542786"/>
            <a:ext cx="10764458" cy="338554"/>
          </a:xfrm>
          <a:prstGeom prst="rect">
            <a:avLst/>
          </a:prstGeom>
          <a:noFill/>
        </p:spPr>
        <p:txBody>
          <a:bodyPr wrap="square" rtlCol="0">
            <a:spAutoFit/>
          </a:bodyPr>
          <a:lstStyle/>
          <a:p>
            <a:r>
              <a:rPr lang="en-IN" sz="1600" dirty="0"/>
              <a:t>Basis the level of impact, we grouped these together in three broader categories – No Impact, Low Impact and High Impact. </a:t>
            </a:r>
          </a:p>
        </p:txBody>
      </p:sp>
      <p:grpSp>
        <p:nvGrpSpPr>
          <p:cNvPr id="32" name="Group 31"/>
          <p:cNvGrpSpPr/>
          <p:nvPr/>
        </p:nvGrpSpPr>
        <p:grpSpPr>
          <a:xfrm>
            <a:off x="669167" y="2434383"/>
            <a:ext cx="10617594" cy="4226560"/>
            <a:chOff x="669167" y="2434383"/>
            <a:chExt cx="10617594" cy="4226560"/>
          </a:xfrm>
        </p:grpSpPr>
        <p:sp>
          <p:nvSpPr>
            <p:cNvPr id="33" name="Freeform 32"/>
            <p:cNvSpPr/>
            <p:nvPr/>
          </p:nvSpPr>
          <p:spPr>
            <a:xfrm rot="16200000">
              <a:off x="-1253292"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36587" bIns="0" numCol="1" spcCol="1270" anchor="t" anchorCtr="0">
              <a:noAutofit/>
            </a:bodyPr>
            <a:lstStyle/>
            <a:p>
              <a:pPr lvl="0" algn="r" defTabSz="1244600">
                <a:lnSpc>
                  <a:spcPct val="90000"/>
                </a:lnSpc>
                <a:spcBef>
                  <a:spcPct val="0"/>
                </a:spcBef>
                <a:spcAft>
                  <a:spcPct val="35000"/>
                </a:spcAft>
              </a:pPr>
              <a:r>
                <a:rPr lang="en-IN" sz="2800" b="1" kern="1200" dirty="0">
                  <a:solidFill>
                    <a:srgbClr val="4096A7"/>
                  </a:solidFill>
                </a:rPr>
                <a:t>No Impact(~0%) </a:t>
              </a:r>
              <a:endParaRPr lang="en-IN" sz="2800" kern="1200" dirty="0">
                <a:solidFill>
                  <a:srgbClr val="4096A7"/>
                </a:solidFill>
              </a:endParaRPr>
            </a:p>
          </p:txBody>
        </p:sp>
        <p:sp>
          <p:nvSpPr>
            <p:cNvPr id="34" name="Freeform 33"/>
            <p:cNvSpPr/>
            <p:nvPr/>
          </p:nvSpPr>
          <p:spPr>
            <a:xfrm>
              <a:off x="1050809"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171450" lvl="1" indent="-171450" algn="l" defTabSz="800100">
                <a:lnSpc>
                  <a:spcPct val="90000"/>
                </a:lnSpc>
                <a:spcBef>
                  <a:spcPct val="0"/>
                </a:spcBef>
                <a:spcAft>
                  <a:spcPct val="15000"/>
                </a:spcAft>
                <a:buChar char="••"/>
              </a:pPr>
              <a:endParaRPr lang="en-IN" sz="1800" b="1" kern="1200" dirty="0">
                <a:solidFill>
                  <a:schemeClr val="tx1"/>
                </a:solidFill>
              </a:endParaRPr>
            </a:p>
            <a:p>
              <a:pPr marL="0" lvl="1" defTabSz="800100">
                <a:lnSpc>
                  <a:spcPct val="90000"/>
                </a:lnSpc>
                <a:spcBef>
                  <a:spcPct val="0"/>
                </a:spcBef>
                <a:spcAft>
                  <a:spcPct val="15000"/>
                </a:spcAft>
              </a:pPr>
              <a:r>
                <a:rPr lang="en-IN" b="1" dirty="0">
                  <a:solidFill>
                    <a:schemeClr val="tx1"/>
                  </a:solidFill>
                </a:rPr>
                <a:t>Categories</a:t>
              </a:r>
            </a:p>
            <a:p>
              <a:pPr marL="0" lvl="1" defTabSz="800100">
                <a:lnSpc>
                  <a:spcPct val="90000"/>
                </a:lnSpc>
                <a:spcBef>
                  <a:spcPct val="0"/>
                </a:spcBef>
                <a:spcAft>
                  <a:spcPct val="15000"/>
                </a:spcAft>
              </a:pPr>
              <a:r>
                <a:rPr lang="en-IN" sz="1600" b="1" i="1" dirty="0">
                  <a:solidFill>
                    <a:srgbClr val="4096A7"/>
                  </a:solidFill>
                </a:rPr>
                <a:t>Mens</a:t>
              </a:r>
            </a:p>
            <a:p>
              <a:pPr marL="0" lvl="1" defTabSz="800100">
                <a:lnSpc>
                  <a:spcPct val="90000"/>
                </a:lnSpc>
                <a:spcBef>
                  <a:spcPct val="0"/>
                </a:spcBef>
                <a:spcAft>
                  <a:spcPct val="15000"/>
                </a:spcAft>
              </a:pPr>
              <a:r>
                <a:rPr lang="en-IN" sz="1600" b="1" i="1" dirty="0">
                  <a:solidFill>
                    <a:srgbClr val="4096A7"/>
                  </a:solidFill>
                </a:rPr>
                <a:t>Gold Earrings</a:t>
              </a:r>
            </a:p>
            <a:p>
              <a:pPr marL="0" lvl="1" defTabSz="800100">
                <a:lnSpc>
                  <a:spcPct val="90000"/>
                </a:lnSpc>
                <a:spcBef>
                  <a:spcPct val="0"/>
                </a:spcBef>
                <a:spcAft>
                  <a:spcPct val="15000"/>
                </a:spcAft>
              </a:pPr>
              <a:endParaRPr lang="en-IN" sz="1600" b="1" i="1" dirty="0">
                <a:solidFill>
                  <a:srgbClr val="4096A7"/>
                </a:solidFill>
              </a:endParaRPr>
            </a:p>
            <a:p>
              <a:pPr marL="0" lvl="1" defTabSz="800100">
                <a:lnSpc>
                  <a:spcPct val="90000"/>
                </a:lnSpc>
                <a:spcBef>
                  <a:spcPct val="0"/>
                </a:spcBef>
                <a:spcAft>
                  <a:spcPct val="15000"/>
                </a:spcAft>
              </a:pPr>
              <a:r>
                <a:rPr lang="en-IN" b="1" dirty="0">
                  <a:solidFill>
                    <a:schemeClr val="tx1"/>
                  </a:solidFill>
                </a:rPr>
                <a:t>Insight</a:t>
              </a:r>
            </a:p>
            <a:p>
              <a:pPr marL="0" lvl="1" defTabSz="800100">
                <a:lnSpc>
                  <a:spcPct val="90000"/>
                </a:lnSpc>
                <a:spcBef>
                  <a:spcPct val="0"/>
                </a:spcBef>
                <a:spcAft>
                  <a:spcPct val="15000"/>
                </a:spcAft>
              </a:pPr>
              <a:r>
                <a:rPr lang="en-IN" sz="1600" dirty="0">
                  <a:solidFill>
                    <a:schemeClr val="tx1"/>
                  </a:solidFill>
                </a:rPr>
                <a:t>Indicates that there is a low demand for these categories  </a:t>
              </a:r>
            </a:p>
          </p:txBody>
        </p:sp>
        <p:sp>
          <p:nvSpPr>
            <p:cNvPr id="36" name="Freeform 35"/>
            <p:cNvSpPr/>
            <p:nvPr/>
          </p:nvSpPr>
          <p:spPr>
            <a:xfrm rot="16200000">
              <a:off x="1525030"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336587" bIns="0"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Positive Impact</a:t>
              </a:r>
              <a:endParaRPr lang="en-IN" sz="2700" kern="1200" dirty="0">
                <a:solidFill>
                  <a:srgbClr val="4096A7"/>
                </a:solidFill>
              </a:endParaRPr>
            </a:p>
          </p:txBody>
        </p:sp>
        <p:sp>
          <p:nvSpPr>
            <p:cNvPr id="37" name="Freeform 36"/>
            <p:cNvSpPr/>
            <p:nvPr/>
          </p:nvSpPr>
          <p:spPr>
            <a:xfrm>
              <a:off x="3829132"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0" lvl="1" defTabSz="800100">
                <a:lnSpc>
                  <a:spcPct val="90000"/>
                </a:lnSpc>
                <a:spcBef>
                  <a:spcPct val="0"/>
                </a:spcBef>
                <a:spcAft>
                  <a:spcPct val="15000"/>
                </a:spcAft>
              </a:pPr>
              <a:endParaRPr lang="en-IN" b="1" dirty="0">
                <a:solidFill>
                  <a:prstClr val="black"/>
                </a:solidFill>
              </a:endParaRPr>
            </a:p>
            <a:p>
              <a:pPr marL="0" lvl="1" defTabSz="800100">
                <a:lnSpc>
                  <a:spcPct val="90000"/>
                </a:lnSpc>
                <a:spcBef>
                  <a:spcPct val="0"/>
                </a:spcBef>
                <a:spcAft>
                  <a:spcPct val="15000"/>
                </a:spcAft>
              </a:pPr>
              <a:r>
                <a:rPr lang="en-IN" b="1" dirty="0">
                  <a:solidFill>
                    <a:prstClr val="black"/>
                  </a:solidFill>
                </a:rPr>
                <a:t>Categories</a:t>
              </a:r>
            </a:p>
            <a:p>
              <a:pPr marL="0" lvl="1" defTabSz="800100">
                <a:lnSpc>
                  <a:spcPct val="90000"/>
                </a:lnSpc>
                <a:spcBef>
                  <a:spcPct val="0"/>
                </a:spcBef>
                <a:spcAft>
                  <a:spcPct val="15000"/>
                </a:spcAft>
              </a:pPr>
              <a:r>
                <a:rPr lang="en-IN" sz="1600" b="1" i="1" dirty="0">
                  <a:solidFill>
                    <a:srgbClr val="4096A7"/>
                  </a:solidFill>
                </a:rPr>
                <a:t>Beads</a:t>
              </a:r>
            </a:p>
            <a:p>
              <a:pPr marL="0" lvl="1" defTabSz="800100">
                <a:lnSpc>
                  <a:spcPct val="90000"/>
                </a:lnSpc>
                <a:spcBef>
                  <a:spcPct val="0"/>
                </a:spcBef>
                <a:spcAft>
                  <a:spcPct val="15000"/>
                </a:spcAft>
              </a:pPr>
              <a:r>
                <a:rPr lang="en-IN" sz="1600" b="1" i="1" dirty="0">
                  <a:solidFill>
                    <a:srgbClr val="4096A7"/>
                  </a:solidFill>
                </a:rPr>
                <a:t>Watches</a:t>
              </a:r>
            </a:p>
            <a:p>
              <a:pPr marL="0" lvl="1" defTabSz="800100">
                <a:lnSpc>
                  <a:spcPct val="90000"/>
                </a:lnSpc>
                <a:spcBef>
                  <a:spcPct val="0"/>
                </a:spcBef>
                <a:spcAft>
                  <a:spcPct val="15000"/>
                </a:spcAft>
              </a:pPr>
              <a:endParaRPr lang="en-IN" sz="1600" b="1" i="1" dirty="0">
                <a:solidFill>
                  <a:srgbClr val="4096A7"/>
                </a:solidFill>
              </a:endParaRPr>
            </a:p>
            <a:p>
              <a:pPr marL="0" lvl="1" defTabSz="800100">
                <a:lnSpc>
                  <a:spcPct val="90000"/>
                </a:lnSpc>
                <a:spcBef>
                  <a:spcPct val="0"/>
                </a:spcBef>
                <a:spcAft>
                  <a:spcPct val="15000"/>
                </a:spcAft>
              </a:pPr>
              <a:r>
                <a:rPr lang="en-IN" b="1" dirty="0">
                  <a:solidFill>
                    <a:prstClr val="black"/>
                  </a:solidFill>
                </a:rPr>
                <a:t>Insight</a:t>
              </a:r>
            </a:p>
            <a:p>
              <a:pPr marL="0" lvl="1" algn="just" defTabSz="800100">
                <a:lnSpc>
                  <a:spcPct val="90000"/>
                </a:lnSpc>
                <a:spcBef>
                  <a:spcPct val="0"/>
                </a:spcBef>
                <a:spcAft>
                  <a:spcPct val="15000"/>
                </a:spcAft>
              </a:pPr>
              <a:r>
                <a:rPr lang="en-IN" sz="1600" dirty="0">
                  <a:solidFill>
                    <a:prstClr val="black"/>
                  </a:solidFill>
                </a:rPr>
                <a:t>Indicates that no trials required for these products categories     </a:t>
              </a:r>
              <a:endParaRPr lang="en-IN" dirty="0">
                <a:solidFill>
                  <a:prstClr val="black"/>
                </a:solidFill>
              </a:endParaRPr>
            </a:p>
            <a:p>
              <a:pPr marL="114300" lvl="1" indent="-114300" algn="l" defTabSz="577850">
                <a:lnSpc>
                  <a:spcPct val="90000"/>
                </a:lnSpc>
                <a:spcBef>
                  <a:spcPct val="0"/>
                </a:spcBef>
                <a:spcAft>
                  <a:spcPct val="15000"/>
                </a:spcAft>
                <a:buChar char="••"/>
              </a:pPr>
              <a:endParaRPr lang="en-IN" sz="1300" kern="1200" dirty="0">
                <a:solidFill>
                  <a:schemeClr val="tx1"/>
                </a:solidFill>
              </a:endParaRPr>
            </a:p>
          </p:txBody>
        </p:sp>
        <p:sp>
          <p:nvSpPr>
            <p:cNvPr id="39" name="Freeform 38"/>
            <p:cNvSpPr/>
            <p:nvPr/>
          </p:nvSpPr>
          <p:spPr>
            <a:xfrm rot="16200000">
              <a:off x="4303353"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336587" bIns="-1"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Negative Low Impact</a:t>
              </a:r>
            </a:p>
          </p:txBody>
        </p:sp>
        <p:sp>
          <p:nvSpPr>
            <p:cNvPr id="40" name="Freeform 39"/>
            <p:cNvSpPr/>
            <p:nvPr/>
          </p:nvSpPr>
          <p:spPr>
            <a:xfrm>
              <a:off x="6607455"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0" lvl="1" algn="l" defTabSz="800100">
                <a:lnSpc>
                  <a:spcPct val="90000"/>
                </a:lnSpc>
                <a:spcBef>
                  <a:spcPct val="0"/>
                </a:spcBef>
                <a:spcAft>
                  <a:spcPct val="15000"/>
                </a:spcAft>
              </a:pPr>
              <a:r>
                <a:rPr lang="en-IN" sz="1800" b="1" i="1" kern="1200" dirty="0">
                  <a:solidFill>
                    <a:schemeClr val="tx1"/>
                  </a:solidFill>
                </a:rPr>
                <a:t>Categories-Low (&lt;30%)</a:t>
              </a:r>
              <a:endParaRPr lang="en-IN" sz="1800" kern="1200" dirty="0">
                <a:solidFill>
                  <a:schemeClr val="tx1"/>
                </a:solidFill>
              </a:endParaRPr>
            </a:p>
            <a:p>
              <a:pPr marL="0" lvl="1" defTabSz="800100">
                <a:lnSpc>
                  <a:spcPct val="90000"/>
                </a:lnSpc>
                <a:spcBef>
                  <a:spcPct val="0"/>
                </a:spcBef>
                <a:spcAft>
                  <a:spcPct val="15000"/>
                </a:spcAft>
              </a:pPr>
              <a:r>
                <a:rPr lang="en-IN" sz="1600" b="1" i="1" dirty="0">
                  <a:solidFill>
                    <a:srgbClr val="4096A7"/>
                  </a:solidFill>
                </a:rPr>
                <a:t>Solitaires, Semi-Precious, Diamond Solitaires Jewellery, Diamond Wedding Bands</a:t>
              </a:r>
            </a:p>
            <a:p>
              <a:pPr marL="0" lvl="1" algn="l" defTabSz="800100">
                <a:lnSpc>
                  <a:spcPct val="90000"/>
                </a:lnSpc>
                <a:spcBef>
                  <a:spcPct val="0"/>
                </a:spcBef>
                <a:spcAft>
                  <a:spcPct val="15000"/>
                </a:spcAft>
              </a:pPr>
              <a:endParaRPr lang="en-IN" sz="1800" b="1" kern="1200" dirty="0">
                <a:solidFill>
                  <a:schemeClr val="tx1"/>
                </a:solidFill>
              </a:endParaRPr>
            </a:p>
            <a:p>
              <a:pPr marL="0" lvl="1" algn="l" defTabSz="800100">
                <a:lnSpc>
                  <a:spcPct val="90000"/>
                </a:lnSpc>
                <a:spcBef>
                  <a:spcPct val="0"/>
                </a:spcBef>
                <a:spcAft>
                  <a:spcPct val="15000"/>
                </a:spcAft>
              </a:pPr>
              <a:r>
                <a:rPr lang="en-IN" sz="1800" b="1" kern="1200" dirty="0">
                  <a:solidFill>
                    <a:schemeClr val="tx1"/>
                  </a:solidFill>
                </a:rPr>
                <a:t>Insight</a:t>
              </a:r>
              <a:endParaRPr lang="en-IN" sz="1500" b="1" dirty="0">
                <a:solidFill>
                  <a:schemeClr val="tx1"/>
                </a:solidFill>
              </a:endParaRPr>
            </a:p>
            <a:p>
              <a:pPr marL="0" lvl="1" algn="just" defTabSz="800100">
                <a:lnSpc>
                  <a:spcPct val="90000"/>
                </a:lnSpc>
                <a:spcBef>
                  <a:spcPct val="0"/>
                </a:spcBef>
                <a:spcAft>
                  <a:spcPct val="15000"/>
                </a:spcAft>
              </a:pPr>
              <a:r>
                <a:rPr lang="en-IN" sz="1500" kern="1200" dirty="0">
                  <a:solidFill>
                    <a:schemeClr val="tx1"/>
                  </a:solidFill>
                </a:rPr>
                <a:t>Indicates that these are high priced categories when customers check the inventory status online and prefer to buy it in store.</a:t>
              </a:r>
            </a:p>
          </p:txBody>
        </p:sp>
        <p:sp>
          <p:nvSpPr>
            <p:cNvPr id="42" name="Freeform 41"/>
            <p:cNvSpPr/>
            <p:nvPr/>
          </p:nvSpPr>
          <p:spPr>
            <a:xfrm rot="16200000">
              <a:off x="7081676" y="4356842"/>
              <a:ext cx="4226560" cy="381642"/>
            </a:xfrm>
            <a:custGeom>
              <a:avLst/>
              <a:gdLst>
                <a:gd name="connsiteX0" fmla="*/ 0 w 4226560"/>
                <a:gd name="connsiteY0" fmla="*/ 0 h 381642"/>
                <a:gd name="connsiteX1" fmla="*/ 4226560 w 4226560"/>
                <a:gd name="connsiteY1" fmla="*/ 0 h 381642"/>
                <a:gd name="connsiteX2" fmla="*/ 4226560 w 4226560"/>
                <a:gd name="connsiteY2" fmla="*/ 381642 h 381642"/>
                <a:gd name="connsiteX3" fmla="*/ 0 w 4226560"/>
                <a:gd name="connsiteY3" fmla="*/ 381642 h 381642"/>
                <a:gd name="connsiteX4" fmla="*/ 0 w 4226560"/>
                <a:gd name="connsiteY4" fmla="*/ 0 h 38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560" h="381642">
                  <a:moveTo>
                    <a:pt x="0" y="0"/>
                  </a:moveTo>
                  <a:lnTo>
                    <a:pt x="4226560" y="0"/>
                  </a:lnTo>
                  <a:lnTo>
                    <a:pt x="4226560" y="381642"/>
                  </a:lnTo>
                  <a:lnTo>
                    <a:pt x="0" y="3816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336587" bIns="0" numCol="1" spcCol="1270" anchor="t" anchorCtr="0">
              <a:noAutofit/>
            </a:bodyPr>
            <a:lstStyle/>
            <a:p>
              <a:pPr lvl="0" algn="r" defTabSz="1200150">
                <a:lnSpc>
                  <a:spcPct val="90000"/>
                </a:lnSpc>
                <a:spcBef>
                  <a:spcPct val="0"/>
                </a:spcBef>
                <a:spcAft>
                  <a:spcPct val="35000"/>
                </a:spcAft>
              </a:pPr>
              <a:r>
                <a:rPr lang="en-IN" sz="2700" b="1" kern="1200" dirty="0">
                  <a:solidFill>
                    <a:srgbClr val="4096A7"/>
                  </a:solidFill>
                </a:rPr>
                <a:t>Negative High Impact</a:t>
              </a:r>
              <a:endParaRPr lang="en-IN" sz="2700" kern="1200" dirty="0">
                <a:solidFill>
                  <a:srgbClr val="4096A7"/>
                </a:solidFill>
              </a:endParaRPr>
            </a:p>
          </p:txBody>
        </p:sp>
        <p:sp>
          <p:nvSpPr>
            <p:cNvPr id="43" name="Freeform 42"/>
            <p:cNvSpPr/>
            <p:nvPr/>
          </p:nvSpPr>
          <p:spPr>
            <a:xfrm>
              <a:off x="9385777" y="2434383"/>
              <a:ext cx="1900984" cy="4226560"/>
            </a:xfrm>
            <a:custGeom>
              <a:avLst/>
              <a:gdLst>
                <a:gd name="connsiteX0" fmla="*/ 0 w 1900984"/>
                <a:gd name="connsiteY0" fmla="*/ 0 h 4226560"/>
                <a:gd name="connsiteX1" fmla="*/ 1900984 w 1900984"/>
                <a:gd name="connsiteY1" fmla="*/ 0 h 4226560"/>
                <a:gd name="connsiteX2" fmla="*/ 1900984 w 1900984"/>
                <a:gd name="connsiteY2" fmla="*/ 4226560 h 4226560"/>
                <a:gd name="connsiteX3" fmla="*/ 0 w 1900984"/>
                <a:gd name="connsiteY3" fmla="*/ 4226560 h 4226560"/>
                <a:gd name="connsiteX4" fmla="*/ 0 w 1900984"/>
                <a:gd name="connsiteY4" fmla="*/ 0 h 422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84" h="4226560">
                  <a:moveTo>
                    <a:pt x="0" y="0"/>
                  </a:moveTo>
                  <a:lnTo>
                    <a:pt x="1900984" y="0"/>
                  </a:lnTo>
                  <a:lnTo>
                    <a:pt x="1900984" y="4226560"/>
                  </a:lnTo>
                  <a:lnTo>
                    <a:pt x="0" y="422656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336587" rIns="128016" bIns="128016" numCol="1" spcCol="1270" anchor="t" anchorCtr="0">
              <a:noAutofit/>
            </a:bodyPr>
            <a:lstStyle/>
            <a:p>
              <a:pPr marL="0" lvl="1" defTabSz="800100">
                <a:lnSpc>
                  <a:spcPct val="90000"/>
                </a:lnSpc>
                <a:spcBef>
                  <a:spcPct val="0"/>
                </a:spcBef>
                <a:spcAft>
                  <a:spcPct val="15000"/>
                </a:spcAft>
              </a:pPr>
              <a:r>
                <a:rPr lang="en-IN" sz="1800" b="1" i="1" kern="1200" dirty="0">
                  <a:solidFill>
                    <a:schemeClr val="tx1"/>
                  </a:solidFill>
                </a:rPr>
                <a:t>Categories-High(&gt;30%) </a:t>
              </a:r>
              <a:r>
                <a:rPr lang="en-IN" sz="1600" b="1" i="1" dirty="0">
                  <a:solidFill>
                    <a:srgbClr val="4096A7"/>
                  </a:solidFill>
                </a:rPr>
                <a:t>Bridal, Gold Wed Bands, Diamond Fashion, Gold Chain Jewellery,  Pre-owned, Sterling Silver</a:t>
              </a:r>
            </a:p>
            <a:p>
              <a:pPr marL="0" lvl="1" defTabSz="800100">
                <a:lnSpc>
                  <a:spcPct val="90000"/>
                </a:lnSpc>
                <a:spcBef>
                  <a:spcPct val="0"/>
                </a:spcBef>
                <a:spcAft>
                  <a:spcPct val="15000"/>
                </a:spcAft>
              </a:pPr>
              <a:endParaRPr lang="en-IN" sz="1600" b="1" i="1" dirty="0">
                <a:solidFill>
                  <a:srgbClr val="4096A7"/>
                </a:solidFill>
              </a:endParaRPr>
            </a:p>
            <a:p>
              <a:pPr marL="0" lvl="1" algn="l" defTabSz="800100">
                <a:lnSpc>
                  <a:spcPct val="90000"/>
                </a:lnSpc>
                <a:spcBef>
                  <a:spcPct val="0"/>
                </a:spcBef>
                <a:spcAft>
                  <a:spcPct val="15000"/>
                </a:spcAft>
              </a:pPr>
              <a:r>
                <a:rPr lang="en-IN" sz="1800" b="1" kern="1200" dirty="0">
                  <a:solidFill>
                    <a:schemeClr val="tx1"/>
                  </a:solidFill>
                </a:rPr>
                <a:t>Insight</a:t>
              </a:r>
              <a:endParaRPr lang="en-IN" sz="1500" b="1" dirty="0">
                <a:solidFill>
                  <a:schemeClr val="tx1"/>
                </a:solidFill>
              </a:endParaRPr>
            </a:p>
            <a:p>
              <a:pPr marL="0" lvl="1" algn="just" defTabSz="800100">
                <a:lnSpc>
                  <a:spcPct val="90000"/>
                </a:lnSpc>
                <a:spcBef>
                  <a:spcPct val="0"/>
                </a:spcBef>
                <a:spcAft>
                  <a:spcPct val="15000"/>
                </a:spcAft>
              </a:pPr>
              <a:r>
                <a:rPr lang="en-IN" sz="1500" kern="1200" dirty="0">
                  <a:solidFill>
                    <a:schemeClr val="tx1"/>
                  </a:solidFill>
                </a:rPr>
                <a:t>Indicates that these might be low priced categories where product quality is not the priority and prefer home deliveries.</a:t>
              </a:r>
            </a:p>
          </p:txBody>
        </p:sp>
      </p:grpSp>
      <p:pic>
        <p:nvPicPr>
          <p:cNvPr id="4" name="Graphic 3" descr="Close">
            <a:extLst>
              <a:ext uri="{FF2B5EF4-FFF2-40B4-BE49-F238E27FC236}">
                <a16:creationId xmlns:a16="http://schemas.microsoft.com/office/drawing/2014/main" id="{F1BC3D99-336F-45E0-9E21-7440D36EEC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7869" y="1977183"/>
            <a:ext cx="914400" cy="914400"/>
          </a:xfrm>
          <a:prstGeom prst="rect">
            <a:avLst/>
          </a:prstGeom>
        </p:spPr>
      </p:pic>
      <p:pic>
        <p:nvPicPr>
          <p:cNvPr id="6" name="Graphic 5" descr="Add">
            <a:extLst>
              <a:ext uri="{FF2B5EF4-FFF2-40B4-BE49-F238E27FC236}">
                <a16:creationId xmlns:a16="http://schemas.microsoft.com/office/drawing/2014/main" id="{4AC75D1F-E73C-4798-B82D-3270BA672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774" y="1977183"/>
            <a:ext cx="914400" cy="914400"/>
          </a:xfrm>
          <a:prstGeom prst="rect">
            <a:avLst/>
          </a:prstGeom>
        </p:spPr>
      </p:pic>
      <p:pic>
        <p:nvPicPr>
          <p:cNvPr id="8" name="Graphic 7" descr="Eject">
            <a:extLst>
              <a:ext uri="{FF2B5EF4-FFF2-40B4-BE49-F238E27FC236}">
                <a16:creationId xmlns:a16="http://schemas.microsoft.com/office/drawing/2014/main" id="{4BC8B6AC-40E5-4B92-B422-1B9B5AEE8BB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0106"/>
          <a:stretch/>
        </p:blipFill>
        <p:spPr>
          <a:xfrm>
            <a:off x="7100746" y="2136454"/>
            <a:ext cx="914400" cy="364787"/>
          </a:xfrm>
          <a:prstGeom prst="rect">
            <a:avLst/>
          </a:prstGeom>
        </p:spPr>
      </p:pic>
      <p:pic>
        <p:nvPicPr>
          <p:cNvPr id="21" name="Graphic 20" descr="Eject">
            <a:extLst>
              <a:ext uri="{FF2B5EF4-FFF2-40B4-BE49-F238E27FC236}">
                <a16:creationId xmlns:a16="http://schemas.microsoft.com/office/drawing/2014/main" id="{63B7CD08-A28D-4EB2-B130-AEC37484B8F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0106"/>
          <a:stretch/>
        </p:blipFill>
        <p:spPr>
          <a:xfrm>
            <a:off x="9879069" y="2136453"/>
            <a:ext cx="914400" cy="364787"/>
          </a:xfrm>
          <a:prstGeom prst="rect">
            <a:avLst/>
          </a:prstGeom>
        </p:spPr>
      </p:pic>
      <p:sp>
        <p:nvSpPr>
          <p:cNvPr id="17" name="Title 1">
            <a:extLst>
              <a:ext uri="{FF2B5EF4-FFF2-40B4-BE49-F238E27FC236}">
                <a16:creationId xmlns:a16="http://schemas.microsoft.com/office/drawing/2014/main" id="{1B412110-754D-3240-86C6-366F0A914FD0}"/>
              </a:ext>
            </a:extLst>
          </p:cNvPr>
          <p:cNvSpPr txBox="1">
            <a:spLocks/>
          </p:cNvSpPr>
          <p:nvPr/>
        </p:nvSpPr>
        <p:spPr>
          <a:xfrm>
            <a:off x="838200" y="675374"/>
            <a:ext cx="10515600" cy="70506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Analysis: </a:t>
            </a:r>
            <a:r>
              <a:rPr lang="en-IN" sz="2800" dirty="0">
                <a:solidFill>
                  <a:srgbClr val="4096A7"/>
                </a:solidFill>
                <a:latin typeface="Helvetica" pitchFamily="2" charset="0"/>
              </a:rPr>
              <a:t>Impact on Sales Value – Product Level</a:t>
            </a:r>
            <a:endParaRPr lang="en-US" dirty="0">
              <a:solidFill>
                <a:srgbClr val="4096A7"/>
              </a:solidFill>
              <a:latin typeface="Helvetica" pitchFamily="2" charset="0"/>
            </a:endParaRPr>
          </a:p>
        </p:txBody>
      </p:sp>
    </p:spTree>
    <p:extLst>
      <p:ext uri="{BB962C8B-B14F-4D97-AF65-F5344CB8AC3E}">
        <p14:creationId xmlns:p14="http://schemas.microsoft.com/office/powerpoint/2010/main" val="131284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8720D6-4C61-C540-A148-66BBE92475F8}"/>
              </a:ext>
            </a:extLst>
          </p:cNvPr>
          <p:cNvSpPr>
            <a:spLocks noGrp="1"/>
          </p:cNvSpPr>
          <p:nvPr>
            <p:ph type="title"/>
          </p:nvPr>
        </p:nvSpPr>
        <p:spPr>
          <a:xfrm>
            <a:off x="838200" y="675374"/>
            <a:ext cx="10515600" cy="705065"/>
          </a:xfrm>
          <a:noFill/>
        </p:spPr>
        <p:txBody>
          <a:bodyPr vert="horz" wrap="square" lIns="91440" tIns="45720" rIns="91440" bIns="45720" rtlCol="0" anchor="ctr">
            <a:spAutoFit/>
          </a:bodyPr>
          <a:lstStyle/>
          <a:p>
            <a:r>
              <a:rPr lang="en-US" dirty="0">
                <a:latin typeface="Helvetica" pitchFamily="2" charset="0"/>
              </a:rPr>
              <a:t>Analysis: </a:t>
            </a:r>
            <a:r>
              <a:rPr lang="en-US" sz="2800" dirty="0">
                <a:solidFill>
                  <a:srgbClr val="4096A7"/>
                </a:solidFill>
                <a:latin typeface="Helvetica" pitchFamily="2" charset="0"/>
              </a:rPr>
              <a:t>Overall Channel Returns</a:t>
            </a:r>
            <a:endParaRPr lang="en-US" dirty="0">
              <a:solidFill>
                <a:srgbClr val="4096A7"/>
              </a:solidFill>
              <a:latin typeface="Helvetica" pitchFamily="2" charset="0"/>
            </a:endParaRPr>
          </a:p>
        </p:txBody>
      </p:sp>
      <p:graphicFrame>
        <p:nvGraphicFramePr>
          <p:cNvPr id="3" name="Table 2">
            <a:extLst>
              <a:ext uri="{FF2B5EF4-FFF2-40B4-BE49-F238E27FC236}">
                <a16:creationId xmlns:a16="http://schemas.microsoft.com/office/drawing/2014/main" id="{86A5C364-3BC3-A74F-A4BF-8B6D19C6B6FC}"/>
              </a:ext>
            </a:extLst>
          </p:cNvPr>
          <p:cNvGraphicFramePr>
            <a:graphicFrameLocks noGrp="1"/>
          </p:cNvGraphicFramePr>
          <p:nvPr>
            <p:extLst>
              <p:ext uri="{D42A27DB-BD31-4B8C-83A1-F6EECF244321}">
                <p14:modId xmlns:p14="http://schemas.microsoft.com/office/powerpoint/2010/main" val="1605348509"/>
              </p:ext>
            </p:extLst>
          </p:nvPr>
        </p:nvGraphicFramePr>
        <p:xfrm>
          <a:off x="838199" y="1628246"/>
          <a:ext cx="10515599" cy="1508760"/>
        </p:xfrm>
        <a:graphic>
          <a:graphicData uri="http://schemas.openxmlformats.org/drawingml/2006/table">
            <a:tbl>
              <a:tblPr firstRow="1" bandRow="1">
                <a:tableStyleId>{5C22544A-7EE6-4342-B048-85BDC9FD1C3A}</a:tableStyleId>
              </a:tblPr>
              <a:tblGrid>
                <a:gridCol w="3373964">
                  <a:extLst>
                    <a:ext uri="{9D8B030D-6E8A-4147-A177-3AD203B41FA5}">
                      <a16:colId xmlns:a16="http://schemas.microsoft.com/office/drawing/2014/main" val="3887715623"/>
                    </a:ext>
                  </a:extLst>
                </a:gridCol>
                <a:gridCol w="3406010">
                  <a:extLst>
                    <a:ext uri="{9D8B030D-6E8A-4147-A177-3AD203B41FA5}">
                      <a16:colId xmlns:a16="http://schemas.microsoft.com/office/drawing/2014/main" val="4026072555"/>
                    </a:ext>
                  </a:extLst>
                </a:gridCol>
                <a:gridCol w="3735625">
                  <a:extLst>
                    <a:ext uri="{9D8B030D-6E8A-4147-A177-3AD203B41FA5}">
                      <a16:colId xmlns:a16="http://schemas.microsoft.com/office/drawing/2014/main" val="2034960164"/>
                    </a:ext>
                  </a:extLst>
                </a:gridCol>
              </a:tblGrid>
              <a:tr h="370840">
                <a:tc gridSpan="3">
                  <a:txBody>
                    <a:bodyPr/>
                    <a:lstStyle/>
                    <a:p>
                      <a:pPr algn="ctr"/>
                      <a:r>
                        <a:rPr lang="en-US" sz="2000" dirty="0"/>
                        <a:t>Impact on Returns after BOPS Implementation</a:t>
                      </a:r>
                    </a:p>
                  </a:txBody>
                  <a:tcPr>
                    <a:solidFill>
                      <a:srgbClr val="4096A7"/>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83009757"/>
                  </a:ext>
                </a:extLst>
              </a:tr>
              <a:tr h="370840">
                <a:tc>
                  <a:txBody>
                    <a:bodyPr/>
                    <a:lstStyle/>
                    <a:p>
                      <a:endParaRPr lang="en-US" i="1" dirty="0"/>
                    </a:p>
                  </a:txBody>
                  <a:tcPr>
                    <a:solidFill>
                      <a:srgbClr val="4096A7"/>
                    </a:solidFill>
                  </a:tcPr>
                </a:tc>
                <a:tc>
                  <a:txBody>
                    <a:bodyPr/>
                    <a:lstStyle/>
                    <a:p>
                      <a:pPr marL="0" algn="ctr" defTabSz="914400" rtl="0" eaLnBrk="1" latinLnBrk="0" hangingPunct="1"/>
                      <a:r>
                        <a:rPr lang="en-US" sz="1800" b="0" i="1" kern="1200" dirty="0">
                          <a:solidFill>
                            <a:schemeClr val="lt1"/>
                          </a:solidFill>
                          <a:latin typeface="+mn-lt"/>
                          <a:ea typeface="+mn-ea"/>
                          <a:cs typeface="+mn-cs"/>
                        </a:rPr>
                        <a:t>Return ( in $ value)</a:t>
                      </a:r>
                    </a:p>
                  </a:txBody>
                  <a:tcPr>
                    <a:solidFill>
                      <a:srgbClr val="4096A7"/>
                    </a:solidFill>
                  </a:tcPr>
                </a:tc>
                <a:tc>
                  <a:txBody>
                    <a:bodyPr/>
                    <a:lstStyle/>
                    <a:p>
                      <a:pPr marL="0" algn="ctr" defTabSz="914400" rtl="0" eaLnBrk="1" latinLnBrk="0" hangingPunct="1"/>
                      <a:r>
                        <a:rPr lang="en-US" sz="1800" b="0" i="1" kern="1200" dirty="0">
                          <a:solidFill>
                            <a:schemeClr val="lt1"/>
                          </a:solidFill>
                          <a:latin typeface="+mn-lt"/>
                          <a:ea typeface="+mn-ea"/>
                          <a:cs typeface="+mn-cs"/>
                        </a:rPr>
                        <a:t>Return ( in quantity)</a:t>
                      </a:r>
                    </a:p>
                  </a:txBody>
                  <a:tcPr>
                    <a:solidFill>
                      <a:srgbClr val="4096A7"/>
                    </a:solidFill>
                  </a:tcPr>
                </a:tc>
                <a:extLst>
                  <a:ext uri="{0D108BD9-81ED-4DB2-BD59-A6C34878D82A}">
                    <a16:rowId xmlns:a16="http://schemas.microsoft.com/office/drawing/2014/main" val="1561691358"/>
                  </a:ext>
                </a:extLst>
              </a:tr>
              <a:tr h="370840">
                <a:tc>
                  <a:txBody>
                    <a:bodyPr/>
                    <a:lstStyle/>
                    <a:p>
                      <a:r>
                        <a:rPr lang="en-US" sz="1800" b="0" i="1" kern="1200" dirty="0">
                          <a:solidFill>
                            <a:schemeClr val="lt1"/>
                          </a:solidFill>
                          <a:latin typeface="+mn-lt"/>
                          <a:ea typeface="+mn-ea"/>
                          <a:cs typeface="+mn-cs"/>
                        </a:rPr>
                        <a:t>Overall Impact</a:t>
                      </a:r>
                    </a:p>
                  </a:txBody>
                  <a:tcPr>
                    <a:solidFill>
                      <a:srgbClr val="4096A7"/>
                    </a:solidFill>
                  </a:tcPr>
                </a:tc>
                <a:tc>
                  <a:txBody>
                    <a:bodyPr/>
                    <a:lstStyle/>
                    <a:p>
                      <a:r>
                        <a:rPr lang="en-US" dirty="0"/>
                        <a:t>66.0% Decrease</a:t>
                      </a:r>
                    </a:p>
                  </a:txBody>
                  <a:tcPr>
                    <a:solidFill>
                      <a:schemeClr val="bg1">
                        <a:lumMod val="85000"/>
                        <a:alpha val="38824"/>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 Decrease</a:t>
                      </a:r>
                    </a:p>
                  </a:txBody>
                  <a:tcPr>
                    <a:solidFill>
                      <a:schemeClr val="bg1">
                        <a:lumMod val="85000"/>
                        <a:alpha val="38824"/>
                      </a:schemeClr>
                    </a:solidFill>
                  </a:tcPr>
                </a:tc>
                <a:extLst>
                  <a:ext uri="{0D108BD9-81ED-4DB2-BD59-A6C34878D82A}">
                    <a16:rowId xmlns:a16="http://schemas.microsoft.com/office/drawing/2014/main" val="1153437640"/>
                  </a:ext>
                </a:extLst>
              </a:tr>
              <a:tr h="370840">
                <a:tc>
                  <a:txBody>
                    <a:bodyPr/>
                    <a:lstStyle/>
                    <a:p>
                      <a:pPr marL="0" algn="l" defTabSz="914400" rtl="0" eaLnBrk="1" latinLnBrk="0" hangingPunct="1"/>
                      <a:r>
                        <a:rPr lang="en-US" sz="1800" b="0" i="1" kern="1200" dirty="0">
                          <a:solidFill>
                            <a:schemeClr val="lt1"/>
                          </a:solidFill>
                          <a:latin typeface="+mn-lt"/>
                          <a:ea typeface="+mn-ea"/>
                          <a:cs typeface="+mn-cs"/>
                        </a:rPr>
                        <a:t>Product Level Impact</a:t>
                      </a:r>
                    </a:p>
                  </a:txBody>
                  <a:tcPr>
                    <a:solidFill>
                      <a:srgbClr val="4096A7"/>
                    </a:solidFill>
                  </a:tcPr>
                </a:tc>
                <a:tc>
                  <a:txBody>
                    <a:bodyPr/>
                    <a:lstStyle/>
                    <a:p>
                      <a:r>
                        <a:rPr lang="en-US" dirty="0"/>
                        <a:t>33.3% Decrease</a:t>
                      </a:r>
                    </a:p>
                  </a:txBody>
                  <a:tcPr>
                    <a:solidFill>
                      <a:schemeClr val="bg1">
                        <a:lumMod val="85000"/>
                        <a:alpha val="38824"/>
                      </a:schemeClr>
                    </a:solidFill>
                  </a:tcPr>
                </a:tc>
                <a:tc>
                  <a:txBody>
                    <a:bodyPr/>
                    <a:lstStyle/>
                    <a:p>
                      <a:r>
                        <a:rPr lang="en-US" dirty="0"/>
                        <a:t>38.5% Decrease</a:t>
                      </a:r>
                    </a:p>
                  </a:txBody>
                  <a:tcPr>
                    <a:solidFill>
                      <a:schemeClr val="bg1">
                        <a:lumMod val="85000"/>
                        <a:alpha val="38824"/>
                      </a:schemeClr>
                    </a:solidFill>
                  </a:tcPr>
                </a:tc>
                <a:extLst>
                  <a:ext uri="{0D108BD9-81ED-4DB2-BD59-A6C34878D82A}">
                    <a16:rowId xmlns:a16="http://schemas.microsoft.com/office/drawing/2014/main" val="3570080718"/>
                  </a:ext>
                </a:extLst>
              </a:tr>
            </a:tbl>
          </a:graphicData>
        </a:graphic>
      </p:graphicFrame>
      <p:sp>
        <p:nvSpPr>
          <p:cNvPr id="5" name="Rectangle 4">
            <a:extLst>
              <a:ext uri="{FF2B5EF4-FFF2-40B4-BE49-F238E27FC236}">
                <a16:creationId xmlns:a16="http://schemas.microsoft.com/office/drawing/2014/main" id="{E496033F-62BC-6348-9E53-6E10BB589737}"/>
              </a:ext>
            </a:extLst>
          </p:cNvPr>
          <p:cNvSpPr/>
          <p:nvPr/>
        </p:nvSpPr>
        <p:spPr>
          <a:xfrm>
            <a:off x="1747778" y="3720995"/>
            <a:ext cx="9737086" cy="2092881"/>
          </a:xfrm>
          <a:prstGeom prst="rect">
            <a:avLst/>
          </a:prstGeom>
        </p:spPr>
        <p:txBody>
          <a:bodyPr wrap="square">
            <a:spAutoFit/>
          </a:bodyPr>
          <a:lstStyle/>
          <a:p>
            <a:pPr algn="just"/>
            <a:r>
              <a:rPr lang="en-US" sz="2000" b="1" i="1" dirty="0">
                <a:solidFill>
                  <a:srgbClr val="FF0000"/>
                </a:solidFill>
              </a:rPr>
              <a:t>Overall return quantity and value depicted a decrease, good for us!</a:t>
            </a:r>
          </a:p>
          <a:p>
            <a:pPr algn="just"/>
            <a:r>
              <a:rPr lang="en-US" b="1" dirty="0"/>
              <a:t>Likely reason: </a:t>
            </a:r>
            <a:r>
              <a:rPr lang="en-US" dirty="0"/>
              <a:t>Inventory information leading customers to visit their nearest store and then ordering online*, after ensuring satisfaction about value and durability --&gt; leading to less returns.</a:t>
            </a:r>
          </a:p>
          <a:p>
            <a:pPr algn="just"/>
            <a:endParaRPr lang="en-US" dirty="0"/>
          </a:p>
          <a:p>
            <a:pPr algn="just"/>
            <a:r>
              <a:rPr lang="en-US" sz="2000" b="1" i="1" dirty="0">
                <a:solidFill>
                  <a:srgbClr val="FF0000"/>
                </a:solidFill>
              </a:rPr>
              <a:t>Product level returns, comparatively showing less decrease.</a:t>
            </a:r>
          </a:p>
          <a:p>
            <a:pPr algn="just"/>
            <a:r>
              <a:rPr lang="en-US" b="1" dirty="0"/>
              <a:t>Likely reason: </a:t>
            </a:r>
            <a:r>
              <a:rPr lang="en-US" dirty="0"/>
              <a:t>Product category is explaining the variation in return even better due to more sample observations.</a:t>
            </a:r>
          </a:p>
        </p:txBody>
      </p:sp>
      <p:pic>
        <p:nvPicPr>
          <p:cNvPr id="2" name="Picture 1">
            <a:extLst>
              <a:ext uri="{FF2B5EF4-FFF2-40B4-BE49-F238E27FC236}">
                <a16:creationId xmlns:a16="http://schemas.microsoft.com/office/drawing/2014/main" id="{8ADC8663-0377-4B4E-995C-214F0E08655A}"/>
              </a:ext>
            </a:extLst>
          </p:cNvPr>
          <p:cNvPicPr>
            <a:picLocks noChangeAspect="1"/>
          </p:cNvPicPr>
          <p:nvPr/>
        </p:nvPicPr>
        <p:blipFill>
          <a:blip r:embed="rId3"/>
          <a:stretch>
            <a:fillRect/>
          </a:stretch>
        </p:blipFill>
        <p:spPr>
          <a:xfrm>
            <a:off x="971631" y="3848317"/>
            <a:ext cx="671974" cy="671974"/>
          </a:xfrm>
          <a:prstGeom prst="rect">
            <a:avLst/>
          </a:prstGeom>
        </p:spPr>
      </p:pic>
      <p:pic>
        <p:nvPicPr>
          <p:cNvPr id="7" name="Picture 6">
            <a:extLst>
              <a:ext uri="{FF2B5EF4-FFF2-40B4-BE49-F238E27FC236}">
                <a16:creationId xmlns:a16="http://schemas.microsoft.com/office/drawing/2014/main" id="{78E43D35-1D38-D946-9530-7BE61756D0BD}"/>
              </a:ext>
            </a:extLst>
          </p:cNvPr>
          <p:cNvPicPr>
            <a:picLocks noChangeAspect="1"/>
          </p:cNvPicPr>
          <p:nvPr/>
        </p:nvPicPr>
        <p:blipFill>
          <a:blip r:embed="rId4"/>
          <a:stretch>
            <a:fillRect/>
          </a:stretch>
        </p:blipFill>
        <p:spPr>
          <a:xfrm>
            <a:off x="735154" y="4767435"/>
            <a:ext cx="1144928" cy="954076"/>
          </a:xfrm>
          <a:prstGeom prst="rect">
            <a:avLst/>
          </a:prstGeom>
        </p:spPr>
      </p:pic>
    </p:spTree>
    <p:extLst>
      <p:ext uri="{BB962C8B-B14F-4D97-AF65-F5344CB8AC3E}">
        <p14:creationId xmlns:p14="http://schemas.microsoft.com/office/powerpoint/2010/main" val="3790805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3024</Words>
  <Application>Microsoft Office PowerPoint</Application>
  <PresentationFormat>Widescreen</PresentationFormat>
  <Paragraphs>460</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Cambria Math</vt:lpstr>
      <vt:lpstr>Helvetica</vt:lpstr>
      <vt:lpstr>Lora</vt:lpstr>
      <vt:lpstr>Roboto</vt:lpstr>
      <vt:lpstr>Wingdings</vt:lpstr>
      <vt:lpstr>Office Theme</vt:lpstr>
      <vt:lpstr>Buy Online Pickup In Store</vt:lpstr>
      <vt:lpstr>Index</vt:lpstr>
      <vt:lpstr>Business Context: Why Buy Online Pickup In Store?</vt:lpstr>
      <vt:lpstr>Business Context: BOPS Application for a Jewelry Brand </vt:lpstr>
      <vt:lpstr>Research Question </vt:lpstr>
      <vt:lpstr>Data Overview</vt:lpstr>
      <vt:lpstr>Analysis: Overall Channel Sales</vt:lpstr>
      <vt:lpstr>PowerPoint Presentation</vt:lpstr>
      <vt:lpstr>Analysis: Overall Channel Returns</vt:lpstr>
      <vt:lpstr>PowerPoint Presentation</vt:lpstr>
      <vt:lpstr>PowerPoint Presentation</vt:lpstr>
      <vt:lpstr>PowerPoint Presentation</vt:lpstr>
      <vt:lpstr>Limitations</vt:lpstr>
      <vt:lpstr>Appendix</vt:lpstr>
      <vt:lpstr>Model – Question 1</vt:lpstr>
      <vt:lpstr>Model – Question 4</vt:lpstr>
      <vt:lpstr>Model – Question 5</vt:lpstr>
      <vt:lpstr>PowerPoint Presentation</vt:lpstr>
      <vt:lpstr>PowerPoint Presentation</vt:lpstr>
      <vt:lpstr>PowerPoint Presentation</vt:lpstr>
      <vt:lpstr>PowerPoint Presentation</vt:lpstr>
      <vt:lpstr>Customer level analysis – Purchase Behavior</vt:lpstr>
      <vt:lpstr>Customer level analysis – Return Behavior</vt:lpstr>
      <vt:lpstr>Customer level analysis – Return Behavior</vt:lpstr>
      <vt:lpstr>Customer level analysis – Return Behavior</vt:lpstr>
      <vt:lpstr>Analysis: Product level – Sales</vt:lpstr>
      <vt:lpstr>Analysis: Product level – Returns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 Online Pickup In Store</dc:title>
  <dc:creator>ayushi choudhary</dc:creator>
  <cp:lastModifiedBy>pragyansharma24@gmail.com</cp:lastModifiedBy>
  <cp:revision>25</cp:revision>
  <dcterms:created xsi:type="dcterms:W3CDTF">2018-12-01T05:29:33Z</dcterms:created>
  <dcterms:modified xsi:type="dcterms:W3CDTF">2018-12-01T06:23:22Z</dcterms:modified>
</cp:coreProperties>
</file>